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63" r:id="rId5"/>
    <p:sldId id="322" r:id="rId6"/>
    <p:sldId id="283" r:id="rId7"/>
    <p:sldId id="299" r:id="rId8"/>
    <p:sldId id="284" r:id="rId9"/>
    <p:sldId id="296" r:id="rId10"/>
    <p:sldId id="285" r:id="rId11"/>
    <p:sldId id="295" r:id="rId12"/>
    <p:sldId id="300" r:id="rId13"/>
    <p:sldId id="301" r:id="rId14"/>
    <p:sldId id="305" r:id="rId15"/>
    <p:sldId id="286" r:id="rId16"/>
    <p:sldId id="326" r:id="rId17"/>
    <p:sldId id="294" r:id="rId18"/>
    <p:sldId id="302" r:id="rId19"/>
    <p:sldId id="303" r:id="rId20"/>
    <p:sldId id="304" r:id="rId21"/>
    <p:sldId id="306" r:id="rId22"/>
    <p:sldId id="307" r:id="rId23"/>
    <p:sldId id="287" r:id="rId24"/>
    <p:sldId id="293" r:id="rId25"/>
    <p:sldId id="308" r:id="rId26"/>
    <p:sldId id="309" r:id="rId27"/>
    <p:sldId id="310" r:id="rId28"/>
    <p:sldId id="311" r:id="rId29"/>
    <p:sldId id="312" r:id="rId30"/>
    <p:sldId id="313" r:id="rId31"/>
    <p:sldId id="314" r:id="rId32"/>
    <p:sldId id="288" r:id="rId33"/>
    <p:sldId id="316" r:id="rId34"/>
    <p:sldId id="317" r:id="rId35"/>
    <p:sldId id="315" r:id="rId36"/>
    <p:sldId id="318" r:id="rId37"/>
    <p:sldId id="319" r:id="rId38"/>
    <p:sldId id="320" r:id="rId39"/>
    <p:sldId id="321" r:id="rId40"/>
    <p:sldId id="289" r:id="rId41"/>
    <p:sldId id="291" r:id="rId42"/>
    <p:sldId id="323" r:id="rId43"/>
    <p:sldId id="324" r:id="rId44"/>
    <p:sldId id="32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6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0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B686-C321-4215-B288-CC584B23D197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E6C8-89E3-47AE-AF87-F263AF19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3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28DD6-8E97-6D4B-351A-2A2E2DB84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FAE05AB-2A0F-BAFB-1B8A-8448D4E8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376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05F7-2A03-ADB5-054D-CAC63D40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E7CAA-956E-6074-37A9-4BD75292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7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DBEA-3DD9-6C26-D161-CE50BD5C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7C47F-675B-6E9F-FB07-0D2C16FF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5E63-6ECE-5743-57D5-8B58BFC7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5A28-211D-5683-699C-42AFEFE63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5A283-801F-384F-87DF-A74CE381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908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7EE09-D290-2FD6-67B3-CFADE353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6CA72-A941-A2CF-A8BC-10B0D8BC6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15432-C8B2-8C50-6BAC-BE7669A8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6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8E81A9-5FE6-F1E6-475D-851830A5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72D70-4847-BC60-CFBC-449C25A5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849F3-4618-A934-5CDF-27950F750B62}"/>
              </a:ext>
            </a:extLst>
          </p:cNvPr>
          <p:cNvSpPr txBox="1"/>
          <p:nvPr userDrawn="1"/>
        </p:nvSpPr>
        <p:spPr>
          <a:xfrm>
            <a:off x="0" y="6607221"/>
            <a:ext cx="19704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Created by Kobi Falus for CICS 110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DABC1-0816-BC1B-845B-78E455442804}"/>
              </a:ext>
            </a:extLst>
          </p:cNvPr>
          <p:cNvSpPr txBox="1"/>
          <p:nvPr userDrawn="1"/>
        </p:nvSpPr>
        <p:spPr>
          <a:xfrm>
            <a:off x="11690397" y="6611779"/>
            <a:ext cx="50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A409ECA-E4AF-446A-804D-C793AD153163}" type="slidenum">
              <a:rPr lang="en-US" sz="1000" smtClean="0"/>
              <a:pPr algn="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78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383D69-1EB0-D29E-EC43-8D0911D0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3077497"/>
          </a:xfrm>
        </p:spPr>
        <p:txBody>
          <a:bodyPr anchor="b">
            <a:noAutofit/>
          </a:bodyPr>
          <a:lstStyle/>
          <a:p>
            <a:r>
              <a:rPr lang="en-US" sz="4800" dirty="0"/>
              <a:t>Sequence Data Types: </a:t>
            </a:r>
            <a:br>
              <a:rPr lang="en-US" sz="4800" dirty="0"/>
            </a:br>
            <a:r>
              <a:rPr lang="en-US" sz="4800" dirty="0"/>
              <a:t>Strings, Tuples, and Lists</a:t>
            </a:r>
          </a:p>
        </p:txBody>
      </p:sp>
      <p:pic>
        <p:nvPicPr>
          <p:cNvPr id="5" name="Picture 4" descr="A computer on a desk">
            <a:extLst>
              <a:ext uri="{FF2B5EF4-FFF2-40B4-BE49-F238E27FC236}">
                <a16:creationId xmlns:a16="http://schemas.microsoft.com/office/drawing/2014/main" id="{9288C1E9-2D48-8180-E1B5-6C3D29058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r="8334" b="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489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String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99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Strings store a many different letters together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D64084-0FE1-723C-6A5D-DD6B29FFD334}"/>
              </a:ext>
            </a:extLst>
          </p:cNvPr>
          <p:cNvSpPr/>
          <p:nvPr/>
        </p:nvSpPr>
        <p:spPr>
          <a:xfrm>
            <a:off x="6363479" y="2054941"/>
            <a:ext cx="1264348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Greeting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2D7434-25C8-4821-BDC8-186F1DC7F7C3}"/>
              </a:ext>
            </a:extLst>
          </p:cNvPr>
          <p:cNvSpPr/>
          <p:nvPr/>
        </p:nvSpPr>
        <p:spPr>
          <a:xfrm>
            <a:off x="7627826" y="2054941"/>
            <a:ext cx="631271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str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36E24C-4573-FBD3-467A-149A92FE0800}"/>
              </a:ext>
            </a:extLst>
          </p:cNvPr>
          <p:cNvSpPr/>
          <p:nvPr/>
        </p:nvSpPr>
        <p:spPr>
          <a:xfrm>
            <a:off x="836725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9026F0-E9A7-2531-77AC-788F83777BA7}"/>
              </a:ext>
            </a:extLst>
          </p:cNvPr>
          <p:cNvSpPr/>
          <p:nvPr/>
        </p:nvSpPr>
        <p:spPr>
          <a:xfrm>
            <a:off x="883920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8B9744-74D1-2F2E-0731-193D5A992F83}"/>
              </a:ext>
            </a:extLst>
          </p:cNvPr>
          <p:cNvSpPr/>
          <p:nvPr/>
        </p:nvSpPr>
        <p:spPr>
          <a:xfrm>
            <a:off x="975360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667257-6BE4-F93B-1F58-0D69E95E206E}"/>
              </a:ext>
            </a:extLst>
          </p:cNvPr>
          <p:cNvSpPr/>
          <p:nvPr/>
        </p:nvSpPr>
        <p:spPr>
          <a:xfrm>
            <a:off x="9281654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609231-5676-D72F-1A5C-AA45D470D669}"/>
              </a:ext>
            </a:extLst>
          </p:cNvPr>
          <p:cNvSpPr/>
          <p:nvPr/>
        </p:nvSpPr>
        <p:spPr>
          <a:xfrm>
            <a:off x="1022555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148215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Strings store a many different letters together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Each letter in a string has an </a:t>
            </a:r>
            <a:r>
              <a:rPr lang="en-US" sz="3200" b="1" dirty="0"/>
              <a:t>index</a:t>
            </a:r>
            <a:r>
              <a:rPr lang="en-US" sz="3200" dirty="0"/>
              <a:t>: a unique number assigned to each position starting at 0</a:t>
            </a:r>
            <a:endParaRPr lang="en-US" sz="32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D64084-0FE1-723C-6A5D-DD6B29FFD334}"/>
              </a:ext>
            </a:extLst>
          </p:cNvPr>
          <p:cNvSpPr/>
          <p:nvPr/>
        </p:nvSpPr>
        <p:spPr>
          <a:xfrm>
            <a:off x="6363479" y="2054941"/>
            <a:ext cx="1264348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Greeting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2D7434-25C8-4821-BDC8-186F1DC7F7C3}"/>
              </a:ext>
            </a:extLst>
          </p:cNvPr>
          <p:cNvSpPr/>
          <p:nvPr/>
        </p:nvSpPr>
        <p:spPr>
          <a:xfrm>
            <a:off x="7627826" y="2054941"/>
            <a:ext cx="631271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str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36E24C-4573-FBD3-467A-149A92FE0800}"/>
              </a:ext>
            </a:extLst>
          </p:cNvPr>
          <p:cNvSpPr/>
          <p:nvPr/>
        </p:nvSpPr>
        <p:spPr>
          <a:xfrm>
            <a:off x="836725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9026F0-E9A7-2531-77AC-788F83777BA7}"/>
              </a:ext>
            </a:extLst>
          </p:cNvPr>
          <p:cNvSpPr/>
          <p:nvPr/>
        </p:nvSpPr>
        <p:spPr>
          <a:xfrm>
            <a:off x="883920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8B9744-74D1-2F2E-0731-193D5A992F83}"/>
              </a:ext>
            </a:extLst>
          </p:cNvPr>
          <p:cNvSpPr/>
          <p:nvPr/>
        </p:nvSpPr>
        <p:spPr>
          <a:xfrm>
            <a:off x="975360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667257-6BE4-F93B-1F58-0D69E95E206E}"/>
              </a:ext>
            </a:extLst>
          </p:cNvPr>
          <p:cNvSpPr/>
          <p:nvPr/>
        </p:nvSpPr>
        <p:spPr>
          <a:xfrm>
            <a:off x="9281654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609231-5676-D72F-1A5C-AA45D470D669}"/>
              </a:ext>
            </a:extLst>
          </p:cNvPr>
          <p:cNvSpPr/>
          <p:nvPr/>
        </p:nvSpPr>
        <p:spPr>
          <a:xfrm>
            <a:off x="1022555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39B76C-BEFA-5188-58AB-1BBF56799840}"/>
              </a:ext>
            </a:extLst>
          </p:cNvPr>
          <p:cNvSpPr/>
          <p:nvPr/>
        </p:nvSpPr>
        <p:spPr>
          <a:xfrm>
            <a:off x="8367253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EFE84B-B3AB-ED23-4291-13266F303C0A}"/>
              </a:ext>
            </a:extLst>
          </p:cNvPr>
          <p:cNvSpPr/>
          <p:nvPr/>
        </p:nvSpPr>
        <p:spPr>
          <a:xfrm>
            <a:off x="8839202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80A8A8-4C2D-422E-1E3C-904C1AE863B8}"/>
              </a:ext>
            </a:extLst>
          </p:cNvPr>
          <p:cNvSpPr/>
          <p:nvPr/>
        </p:nvSpPr>
        <p:spPr>
          <a:xfrm>
            <a:off x="9753603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75570F2-1BD1-5F65-7972-184425ABFC1D}"/>
              </a:ext>
            </a:extLst>
          </p:cNvPr>
          <p:cNvSpPr/>
          <p:nvPr/>
        </p:nvSpPr>
        <p:spPr>
          <a:xfrm>
            <a:off x="9281654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8F3893-2362-7135-E788-2A2E8E3850F9}"/>
              </a:ext>
            </a:extLst>
          </p:cNvPr>
          <p:cNvSpPr/>
          <p:nvPr/>
        </p:nvSpPr>
        <p:spPr>
          <a:xfrm>
            <a:off x="10225552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21040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9389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 can use the indexing operator: '[]' with the index inside to get the letter at the index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endParaRPr lang="en-US" sz="32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D64084-0FE1-723C-6A5D-DD6B29FFD334}"/>
              </a:ext>
            </a:extLst>
          </p:cNvPr>
          <p:cNvSpPr/>
          <p:nvPr/>
        </p:nvSpPr>
        <p:spPr>
          <a:xfrm>
            <a:off x="6363479" y="2054941"/>
            <a:ext cx="1264348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Greeting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2D7434-25C8-4821-BDC8-186F1DC7F7C3}"/>
              </a:ext>
            </a:extLst>
          </p:cNvPr>
          <p:cNvSpPr/>
          <p:nvPr/>
        </p:nvSpPr>
        <p:spPr>
          <a:xfrm>
            <a:off x="7627826" y="2054941"/>
            <a:ext cx="631271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str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36E24C-4573-FBD3-467A-149A92FE0800}"/>
              </a:ext>
            </a:extLst>
          </p:cNvPr>
          <p:cNvSpPr/>
          <p:nvPr/>
        </p:nvSpPr>
        <p:spPr>
          <a:xfrm>
            <a:off x="836725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9026F0-E9A7-2531-77AC-788F83777BA7}"/>
              </a:ext>
            </a:extLst>
          </p:cNvPr>
          <p:cNvSpPr/>
          <p:nvPr/>
        </p:nvSpPr>
        <p:spPr>
          <a:xfrm>
            <a:off x="883920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8B9744-74D1-2F2E-0731-193D5A992F83}"/>
              </a:ext>
            </a:extLst>
          </p:cNvPr>
          <p:cNvSpPr/>
          <p:nvPr/>
        </p:nvSpPr>
        <p:spPr>
          <a:xfrm>
            <a:off x="975360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667257-6BE4-F93B-1F58-0D69E95E206E}"/>
              </a:ext>
            </a:extLst>
          </p:cNvPr>
          <p:cNvSpPr/>
          <p:nvPr/>
        </p:nvSpPr>
        <p:spPr>
          <a:xfrm>
            <a:off x="9281654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609231-5676-D72F-1A5C-AA45D470D669}"/>
              </a:ext>
            </a:extLst>
          </p:cNvPr>
          <p:cNvSpPr/>
          <p:nvPr/>
        </p:nvSpPr>
        <p:spPr>
          <a:xfrm>
            <a:off x="1022555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39B76C-BEFA-5188-58AB-1BBF56799840}"/>
              </a:ext>
            </a:extLst>
          </p:cNvPr>
          <p:cNvSpPr/>
          <p:nvPr/>
        </p:nvSpPr>
        <p:spPr>
          <a:xfrm>
            <a:off x="8367253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EFE84B-B3AB-ED23-4291-13266F303C0A}"/>
              </a:ext>
            </a:extLst>
          </p:cNvPr>
          <p:cNvSpPr/>
          <p:nvPr/>
        </p:nvSpPr>
        <p:spPr>
          <a:xfrm>
            <a:off x="8839202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80A8A8-4C2D-422E-1E3C-904C1AE863B8}"/>
              </a:ext>
            </a:extLst>
          </p:cNvPr>
          <p:cNvSpPr/>
          <p:nvPr/>
        </p:nvSpPr>
        <p:spPr>
          <a:xfrm>
            <a:off x="9753603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75570F2-1BD1-5F65-7972-184425ABFC1D}"/>
              </a:ext>
            </a:extLst>
          </p:cNvPr>
          <p:cNvSpPr/>
          <p:nvPr/>
        </p:nvSpPr>
        <p:spPr>
          <a:xfrm>
            <a:off x="9281654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8F3893-2362-7135-E788-2A2E8E3850F9}"/>
              </a:ext>
            </a:extLst>
          </p:cNvPr>
          <p:cNvSpPr/>
          <p:nvPr/>
        </p:nvSpPr>
        <p:spPr>
          <a:xfrm>
            <a:off x="10225552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64583-37DC-7384-ADB3-119CF53E2D9A}"/>
              </a:ext>
            </a:extLst>
          </p:cNvPr>
          <p:cNvSpPr txBox="1"/>
          <p:nvPr/>
        </p:nvSpPr>
        <p:spPr>
          <a:xfrm>
            <a:off x="3893573" y="3447850"/>
            <a:ext cx="4031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AC64C7-0B82-5E40-C2CB-7992DEE82782}"/>
              </a:ext>
            </a:extLst>
          </p:cNvPr>
          <p:cNvSpPr txBox="1"/>
          <p:nvPr/>
        </p:nvSpPr>
        <p:spPr>
          <a:xfrm>
            <a:off x="7796985" y="3839749"/>
            <a:ext cx="290051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H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e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l</a:t>
            </a:r>
          </a:p>
        </p:txBody>
      </p:sp>
    </p:spTree>
    <p:extLst>
      <p:ext uri="{BB962C8B-B14F-4D97-AF65-F5344CB8AC3E}">
        <p14:creationId xmlns:p14="http://schemas.microsoft.com/office/powerpoint/2010/main" val="3521198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9389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 can use the </a:t>
            </a:r>
            <a:r>
              <a:rPr lang="en-US" sz="3200" dirty="0" err="1"/>
              <a:t>len</a:t>
            </a:r>
            <a:r>
              <a:rPr lang="en-US" sz="3200" dirty="0"/>
              <a:t>() method to get the length of the string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endParaRPr lang="en-US" sz="32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D64084-0FE1-723C-6A5D-DD6B29FFD334}"/>
              </a:ext>
            </a:extLst>
          </p:cNvPr>
          <p:cNvSpPr/>
          <p:nvPr/>
        </p:nvSpPr>
        <p:spPr>
          <a:xfrm>
            <a:off x="6363479" y="2054941"/>
            <a:ext cx="1264348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Greeting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2D7434-25C8-4821-BDC8-186F1DC7F7C3}"/>
              </a:ext>
            </a:extLst>
          </p:cNvPr>
          <p:cNvSpPr/>
          <p:nvPr/>
        </p:nvSpPr>
        <p:spPr>
          <a:xfrm>
            <a:off x="7627826" y="2054941"/>
            <a:ext cx="631271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str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36E24C-4573-FBD3-467A-149A92FE0800}"/>
              </a:ext>
            </a:extLst>
          </p:cNvPr>
          <p:cNvSpPr/>
          <p:nvPr/>
        </p:nvSpPr>
        <p:spPr>
          <a:xfrm>
            <a:off x="836725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9026F0-E9A7-2531-77AC-788F83777BA7}"/>
              </a:ext>
            </a:extLst>
          </p:cNvPr>
          <p:cNvSpPr/>
          <p:nvPr/>
        </p:nvSpPr>
        <p:spPr>
          <a:xfrm>
            <a:off x="883920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8B9744-74D1-2F2E-0731-193D5A992F83}"/>
              </a:ext>
            </a:extLst>
          </p:cNvPr>
          <p:cNvSpPr/>
          <p:nvPr/>
        </p:nvSpPr>
        <p:spPr>
          <a:xfrm>
            <a:off x="9753603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667257-6BE4-F93B-1F58-0D69E95E206E}"/>
              </a:ext>
            </a:extLst>
          </p:cNvPr>
          <p:cNvSpPr/>
          <p:nvPr/>
        </p:nvSpPr>
        <p:spPr>
          <a:xfrm>
            <a:off x="9281654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609231-5676-D72F-1A5C-AA45D470D669}"/>
              </a:ext>
            </a:extLst>
          </p:cNvPr>
          <p:cNvSpPr/>
          <p:nvPr/>
        </p:nvSpPr>
        <p:spPr>
          <a:xfrm>
            <a:off x="10225552" y="2054941"/>
            <a:ext cx="471949" cy="442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39B76C-BEFA-5188-58AB-1BBF56799840}"/>
              </a:ext>
            </a:extLst>
          </p:cNvPr>
          <p:cNvSpPr/>
          <p:nvPr/>
        </p:nvSpPr>
        <p:spPr>
          <a:xfrm>
            <a:off x="8367253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EFE84B-B3AB-ED23-4291-13266F303C0A}"/>
              </a:ext>
            </a:extLst>
          </p:cNvPr>
          <p:cNvSpPr/>
          <p:nvPr/>
        </p:nvSpPr>
        <p:spPr>
          <a:xfrm>
            <a:off x="8839202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80A8A8-4C2D-422E-1E3C-904C1AE863B8}"/>
              </a:ext>
            </a:extLst>
          </p:cNvPr>
          <p:cNvSpPr/>
          <p:nvPr/>
        </p:nvSpPr>
        <p:spPr>
          <a:xfrm>
            <a:off x="9753603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75570F2-1BD1-5F65-7972-184425ABFC1D}"/>
              </a:ext>
            </a:extLst>
          </p:cNvPr>
          <p:cNvSpPr/>
          <p:nvPr/>
        </p:nvSpPr>
        <p:spPr>
          <a:xfrm>
            <a:off x="9281654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8F3893-2362-7135-E788-2A2E8E3850F9}"/>
              </a:ext>
            </a:extLst>
          </p:cNvPr>
          <p:cNvSpPr/>
          <p:nvPr/>
        </p:nvSpPr>
        <p:spPr>
          <a:xfrm>
            <a:off x="10225552" y="1612489"/>
            <a:ext cx="471949" cy="442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64583-37DC-7384-ADB3-119CF53E2D9A}"/>
              </a:ext>
            </a:extLst>
          </p:cNvPr>
          <p:cNvSpPr txBox="1"/>
          <p:nvPr/>
        </p:nvSpPr>
        <p:spPr>
          <a:xfrm>
            <a:off x="3893573" y="3447850"/>
            <a:ext cx="40312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AC64C7-0B82-5E40-C2CB-7992DEE82782}"/>
              </a:ext>
            </a:extLst>
          </p:cNvPr>
          <p:cNvSpPr txBox="1"/>
          <p:nvPr/>
        </p:nvSpPr>
        <p:spPr>
          <a:xfrm>
            <a:off x="7796985" y="3839749"/>
            <a:ext cx="2900516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H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e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l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&gt;&gt; 5</a:t>
            </a:r>
          </a:p>
        </p:txBody>
      </p:sp>
    </p:spTree>
    <p:extLst>
      <p:ext uri="{BB962C8B-B14F-4D97-AF65-F5344CB8AC3E}">
        <p14:creationId xmlns:p14="http://schemas.microsoft.com/office/powerpoint/2010/main" val="3539960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Tuple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385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6D0D7-217E-262C-881D-143D84659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Unified Descriptions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CD409-57B4-5F4D-F09E-FFCAFE196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9985"/>
            <a:ext cx="10515600" cy="50274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Depending on where you learned grew up, went to school, learned English, and other factors, you may have different words for () [] {}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Here at UMass among the mathematics and CS departments have the following convention:</a:t>
            </a:r>
          </a:p>
          <a:p>
            <a:pPr marL="0" indent="0">
              <a:buNone/>
            </a:pPr>
            <a:r>
              <a:rPr lang="en-US" dirty="0"/>
              <a:t>( ) are called </a:t>
            </a:r>
            <a:r>
              <a:rPr lang="en-US" b="1" dirty="0"/>
              <a:t>parentheses</a:t>
            </a:r>
          </a:p>
          <a:p>
            <a:pPr marL="0" indent="0">
              <a:buNone/>
            </a:pPr>
            <a:r>
              <a:rPr lang="en-US" dirty="0"/>
              <a:t>[ ] are called </a:t>
            </a:r>
            <a:r>
              <a:rPr lang="en-US" b="1" dirty="0"/>
              <a:t>brackets</a:t>
            </a:r>
            <a:r>
              <a:rPr lang="en-US" dirty="0"/>
              <a:t> (or square brackets)</a:t>
            </a:r>
          </a:p>
          <a:p>
            <a:pPr marL="0" indent="0">
              <a:buNone/>
            </a:pPr>
            <a:r>
              <a:rPr lang="en-US" dirty="0"/>
              <a:t>{ } are called </a:t>
            </a:r>
            <a:r>
              <a:rPr lang="en-US" b="1" dirty="0"/>
              <a:t>curly braces</a:t>
            </a:r>
            <a:r>
              <a:rPr lang="en-US" dirty="0"/>
              <a:t> (or fancy brackets/just braces)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may slip up and use other terms sometimes, feel free to ask if we use a term you don’t know!</a:t>
            </a:r>
          </a:p>
        </p:txBody>
      </p:sp>
    </p:spTree>
    <p:extLst>
      <p:ext uri="{BB962C8B-B14F-4D97-AF65-F5344CB8AC3E}">
        <p14:creationId xmlns:p14="http://schemas.microsoft.com/office/powerpoint/2010/main" val="21481866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Tuples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if you want to store multiple values in one variable, but not all the values are letters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b="1" dirty="0"/>
              <a:t>Tuples</a:t>
            </a:r>
            <a:r>
              <a:rPr lang="en-US" sz="3200" dirty="0"/>
              <a:t> let you do this!</a:t>
            </a:r>
          </a:p>
        </p:txBody>
      </p:sp>
    </p:spTree>
    <p:extLst>
      <p:ext uri="{BB962C8B-B14F-4D97-AF65-F5344CB8AC3E}">
        <p14:creationId xmlns:p14="http://schemas.microsoft.com/office/powerpoint/2010/main" val="8232985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Tuples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7521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What if you want to store multiple values in one variable, but not all the values are letters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b="1" dirty="0"/>
              <a:t>Tuples</a:t>
            </a:r>
            <a:r>
              <a:rPr lang="en-US" sz="3200" dirty="0"/>
              <a:t> let you do this!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They are values surrounded by parenthesis, with commas separating them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BEBD3-2CEB-B5B2-671E-1959B9C0923B}"/>
              </a:ext>
            </a:extLst>
          </p:cNvPr>
          <p:cNvSpPr txBox="1"/>
          <p:nvPr/>
        </p:nvSpPr>
        <p:spPr>
          <a:xfrm>
            <a:off x="6449962" y="1553497"/>
            <a:ext cx="538320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18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452958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Tuples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7521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Tuples can contain different data types, not only one at a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BEBD3-2CEB-B5B2-671E-1959B9C0923B}"/>
              </a:ext>
            </a:extLst>
          </p:cNvPr>
          <p:cNvSpPr txBox="1"/>
          <p:nvPr/>
        </p:nvSpPr>
        <p:spPr>
          <a:xfrm>
            <a:off x="6449962" y="1553497"/>
            <a:ext cx="53832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ages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18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3200" dirty="0"/>
          </a:p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'one'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98082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Participation 2 Due Thursday</a:t>
            </a:r>
          </a:p>
          <a:p>
            <a:pPr lvl="1"/>
            <a:r>
              <a:rPr lang="en-US" dirty="0"/>
              <a:t>This is the </a:t>
            </a:r>
            <a:r>
              <a:rPr lang="en-US" dirty="0" err="1"/>
              <a:t>Zybooks</a:t>
            </a:r>
            <a:endParaRPr lang="en-US" dirty="0"/>
          </a:p>
          <a:p>
            <a:r>
              <a:rPr lang="en-US" dirty="0"/>
              <a:t>Quiz 3 Due Thursday</a:t>
            </a:r>
          </a:p>
          <a:p>
            <a:r>
              <a:rPr lang="en-US" dirty="0"/>
              <a:t>HW1 Due Wednesday</a:t>
            </a:r>
          </a:p>
          <a:p>
            <a:r>
              <a:rPr lang="en-US" dirty="0"/>
              <a:t>Lab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045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Tuples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7521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Each value is a tuple stores a </a:t>
            </a:r>
            <a:r>
              <a:rPr lang="en-US" sz="3200" b="1" dirty="0"/>
              <a:t>reference </a:t>
            </a:r>
            <a:r>
              <a:rPr lang="en-US" sz="3200" dirty="0"/>
              <a:t>to the value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BEBD3-2CEB-B5B2-671E-1959B9C0923B}"/>
              </a:ext>
            </a:extLst>
          </p:cNvPr>
          <p:cNvSpPr txBox="1"/>
          <p:nvPr/>
        </p:nvSpPr>
        <p:spPr>
          <a:xfrm>
            <a:off x="6449962" y="1553497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'one'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DCE5EF7-3953-CE08-93FF-5A334C67A353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26" name="Table 7">
            <a:extLst>
              <a:ext uri="{FF2B5EF4-FFF2-40B4-BE49-F238E27FC236}">
                <a16:creationId xmlns:a16="http://schemas.microsoft.com/office/drawing/2014/main" id="{C852EC3C-BCF2-184C-BB7A-F5230761CCD9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27" name="Table 8">
            <a:extLst>
              <a:ext uri="{FF2B5EF4-FFF2-40B4-BE49-F238E27FC236}">
                <a16:creationId xmlns:a16="http://schemas.microsoft.com/office/drawing/2014/main" id="{13F8B43B-C5EE-C50B-7D20-3D690C4F12B4}"/>
              </a:ext>
            </a:extLst>
          </p:cNvPr>
          <p:cNvGraphicFramePr>
            <a:graphicFrameLocks noGrp="1"/>
          </p:cNvGraphicFramePr>
          <p:nvPr/>
        </p:nvGraphicFramePr>
        <p:xfrm>
          <a:off x="7187579" y="5344077"/>
          <a:ext cx="91440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91F1B374-A9FE-4E7A-9D5C-828F3CE9448E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AC017B83-2DB0-29E2-8664-52443D5460BC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BE971D96-FFAC-872A-122A-3D048A0650BC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E0991C78-E698-7214-D492-8F741FD5E526}"/>
              </a:ext>
            </a:extLst>
          </p:cNvPr>
          <p:cNvCxnSpPr>
            <a:cxnSpLocks/>
            <a:endCxn id="28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C989915-4339-2BE3-2D46-E3974E843C10}"/>
              </a:ext>
            </a:extLst>
          </p:cNvPr>
          <p:cNvCxnSpPr>
            <a:cxnSpLocks/>
            <a:stCxn id="26" idx="3"/>
            <a:endCxn id="29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00270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Tuples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603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Tuples can also be indexed with the indexing operator, and you can get the length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BEBD3-2CEB-B5B2-671E-1959B9C0923B}"/>
              </a:ext>
            </a:extLst>
          </p:cNvPr>
          <p:cNvSpPr txBox="1"/>
          <p:nvPr/>
        </p:nvSpPr>
        <p:spPr>
          <a:xfrm>
            <a:off x="6449962" y="1553497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'one'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1A4C11-8675-F804-4B9F-968B27D83046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F4FBE25-6780-3340-ABC1-3B00FAC54109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2C110A7D-9DBF-79B9-F0FB-BD5D66ADD88F}"/>
              </a:ext>
            </a:extLst>
          </p:cNvPr>
          <p:cNvGraphicFramePr>
            <a:graphicFrameLocks noGrp="1"/>
          </p:cNvGraphicFramePr>
          <p:nvPr/>
        </p:nvGraphicFramePr>
        <p:xfrm>
          <a:off x="7187579" y="5344077"/>
          <a:ext cx="91440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7BF74FE-139A-5C77-81FC-49E776A99A84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BDD4EB0-5E29-0934-1407-3D21DCA589D2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8F44CD-AE37-77FA-F0F5-C8BB9603D7F9}"/>
              </a:ext>
            </a:extLst>
          </p:cNvPr>
          <p:cNvSpPr txBox="1"/>
          <p:nvPr/>
        </p:nvSpPr>
        <p:spPr>
          <a:xfrm>
            <a:off x="231181" y="4225251"/>
            <a:ext cx="29033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fr-FR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fr-FR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686983-C105-5C8D-2F51-F046C9E53156}"/>
              </a:ext>
            </a:extLst>
          </p:cNvPr>
          <p:cNvSpPr txBox="1"/>
          <p:nvPr/>
        </p:nvSpPr>
        <p:spPr>
          <a:xfrm>
            <a:off x="3458357" y="3855919"/>
            <a:ext cx="290051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1.0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3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1D3DA13-C3F2-5CCE-3DBA-25457935FBA2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5587E0BC-5819-B4CF-1050-4AF9CE7B0DD2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6578353F-D854-D88B-F39E-5EC2836DE015}"/>
              </a:ext>
            </a:extLst>
          </p:cNvPr>
          <p:cNvCxnSpPr>
            <a:cxnSpLocks/>
            <a:stCxn id="7" idx="3"/>
            <a:endCxn id="10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6860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Tuples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28848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Unfortunately, you can’t modify the contents of a tuple</a:t>
            </a:r>
          </a:p>
          <a:p>
            <a:pPr marL="0" indent="0">
              <a:buNone/>
            </a:pPr>
            <a:r>
              <a:rPr lang="en-US" sz="3200" dirty="0"/>
              <a:t>This is intended. It protects the data and guarantees that the size doesn’t change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BEBD3-2CEB-B5B2-671E-1959B9C0923B}"/>
              </a:ext>
            </a:extLst>
          </p:cNvPr>
          <p:cNvSpPr txBox="1"/>
          <p:nvPr/>
        </p:nvSpPr>
        <p:spPr>
          <a:xfrm>
            <a:off x="6449962" y="1553497"/>
            <a:ext cx="47051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1A4C11-8675-F804-4B9F-968B27D83046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F4FBE25-6780-3340-ABC1-3B00FAC54109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2C110A7D-9DBF-79B9-F0FB-BD5D66ADD88F}"/>
              </a:ext>
            </a:extLst>
          </p:cNvPr>
          <p:cNvGraphicFramePr>
            <a:graphicFrameLocks noGrp="1"/>
          </p:cNvGraphicFramePr>
          <p:nvPr/>
        </p:nvGraphicFramePr>
        <p:xfrm>
          <a:off x="7187579" y="5344077"/>
          <a:ext cx="91440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7BF74FE-139A-5C77-81FC-49E776A99A84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BDD4EB0-5E29-0934-1407-3D21DCA589D2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1D3DA13-C3F2-5CCE-3DBA-25457935FBA2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5587E0BC-5819-B4CF-1050-4AF9CE7B0DD2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6578353F-D854-D88B-F39E-5EC2836DE015}"/>
              </a:ext>
            </a:extLst>
          </p:cNvPr>
          <p:cNvCxnSpPr>
            <a:cxnSpLocks/>
            <a:stCxn id="7" idx="3"/>
            <a:endCxn id="10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58095DE-54C3-6AD2-C767-5AF18767C504}"/>
              </a:ext>
            </a:extLst>
          </p:cNvPr>
          <p:cNvSpPr txBox="1"/>
          <p:nvPr/>
        </p:nvSpPr>
        <p:spPr>
          <a:xfrm>
            <a:off x="862384" y="4710499"/>
            <a:ext cx="499272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</a:t>
            </a:r>
            <a:r>
              <a:rPr lang="en-US" sz="2400" dirty="0" err="1">
                <a:latin typeface="Consolas" panose="020B0609020204030204" pitchFamily="49" charset="0"/>
              </a:rPr>
              <a:t>TypeError</a:t>
            </a:r>
            <a:r>
              <a:rPr lang="en-US" sz="2400" dirty="0">
                <a:latin typeface="Consolas" panose="020B0609020204030204" pitchFamily="49" charset="0"/>
              </a:rPr>
              <a:t>: 'tuple' object does not support item assignment</a:t>
            </a:r>
          </a:p>
        </p:txBody>
      </p:sp>
    </p:spTree>
    <p:extLst>
      <p:ext uri="{BB962C8B-B14F-4D97-AF65-F5344CB8AC3E}">
        <p14:creationId xmlns:p14="http://schemas.microsoft.com/office/powerpoint/2010/main" val="18189538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List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948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b="1" dirty="0"/>
              <a:t>Lists </a:t>
            </a:r>
            <a:r>
              <a:rPr lang="en-US" sz="3200" dirty="0"/>
              <a:t>are like tuples, but you can modify their contents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Lists are values surrounded by square brackets, with commas separating them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Different from tuples because tuples use () while lists use []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349B13-517E-A9CF-BAA2-094A3C61905E}"/>
              </a:ext>
            </a:extLst>
          </p:cNvPr>
          <p:cNvSpPr txBox="1"/>
          <p:nvPr/>
        </p:nvSpPr>
        <p:spPr>
          <a:xfrm>
            <a:off x="6449962" y="1553497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E62932-76E1-52B6-73A5-396C46EBD5D4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98539EA-D071-526A-DD33-5EA0FA0D8ABC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EC7EB74-1B3B-5214-E969-BB0F7C3D7F4C}"/>
              </a:ext>
            </a:extLst>
          </p:cNvPr>
          <p:cNvGraphicFramePr>
            <a:graphicFrameLocks noGrp="1"/>
          </p:cNvGraphicFramePr>
          <p:nvPr/>
        </p:nvGraphicFramePr>
        <p:xfrm>
          <a:off x="7187579" y="5344077"/>
          <a:ext cx="91440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17F1A0A-D248-3F84-4A96-8B4B6887E976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E2F2BFC-E7DE-EB98-5498-4646212402F3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A4C6AE02-5CD1-D74A-96F3-F302729524A2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2CD13B4D-2F81-93A5-CE48-3EED9012BB2E}"/>
              </a:ext>
            </a:extLst>
          </p:cNvPr>
          <p:cNvCxnSpPr>
            <a:cxnSpLocks/>
            <a:endCxn id="10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78A47A2B-8A70-F158-F7C3-02E8B16E400E}"/>
              </a:ext>
            </a:extLst>
          </p:cNvPr>
          <p:cNvCxnSpPr>
            <a:cxnSpLocks/>
            <a:stCxn id="8" idx="3"/>
            <a:endCxn id="11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6C467B8-224F-1FCC-076C-57BBE77E14C1}"/>
              </a:ext>
            </a:extLst>
          </p:cNvPr>
          <p:cNvSpPr txBox="1"/>
          <p:nvPr/>
        </p:nvSpPr>
        <p:spPr>
          <a:xfrm>
            <a:off x="8180439" y="463096"/>
            <a:ext cx="287101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Not parenthesis, now square brackets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A79BBFA-54AC-DDAC-9257-42542263009C}"/>
              </a:ext>
            </a:extLst>
          </p:cNvPr>
          <p:cNvCxnSpPr>
            <a:cxnSpLocks/>
          </p:cNvCxnSpPr>
          <p:nvPr/>
        </p:nvCxnSpPr>
        <p:spPr>
          <a:xfrm flipH="1">
            <a:off x="8223654" y="1303319"/>
            <a:ext cx="241920" cy="343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9F1475E-8FEC-1571-401F-A88D9803DABD}"/>
              </a:ext>
            </a:extLst>
          </p:cNvPr>
          <p:cNvCxnSpPr>
            <a:cxnSpLocks/>
          </p:cNvCxnSpPr>
          <p:nvPr/>
        </p:nvCxnSpPr>
        <p:spPr>
          <a:xfrm>
            <a:off x="10554373" y="1342833"/>
            <a:ext cx="254451" cy="301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0627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10552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Lists</a:t>
            </a:r>
            <a:r>
              <a:rPr lang="en-US" sz="3200" dirty="0"/>
              <a:t> can be indexed, and you can get the length with </a:t>
            </a:r>
            <a:r>
              <a:rPr lang="en-US" sz="3200" dirty="0" err="1"/>
              <a:t>len</a:t>
            </a:r>
            <a:r>
              <a:rPr lang="en-US" sz="3200" dirty="0"/>
              <a:t>()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4F21F-A9F2-5E07-AC7E-F99A4549CAEA}"/>
              </a:ext>
            </a:extLst>
          </p:cNvPr>
          <p:cNvSpPr txBox="1"/>
          <p:nvPr/>
        </p:nvSpPr>
        <p:spPr>
          <a:xfrm>
            <a:off x="6449962" y="1553497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E1C445-3412-8513-2806-95B7D8FA691A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1B8679F-F18E-162E-D4B2-177877655000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BBEB68F-9BC4-D3F2-CD36-FEF61912FA80}"/>
              </a:ext>
            </a:extLst>
          </p:cNvPr>
          <p:cNvGraphicFramePr>
            <a:graphicFrameLocks noGrp="1"/>
          </p:cNvGraphicFramePr>
          <p:nvPr/>
        </p:nvGraphicFramePr>
        <p:xfrm>
          <a:off x="7187579" y="5344077"/>
          <a:ext cx="91440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3430E60-40F5-0C4E-726E-22C244ADCD5B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D4C3B50-8771-BADA-5FE6-A94F864B17EB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689CB00-25D6-C804-C3C4-0D6E63775DD8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E597196A-F37A-A6A0-BA66-7F06EFD50296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7344D6A-7E06-3418-A81C-701DF4EFCB59}"/>
              </a:ext>
            </a:extLst>
          </p:cNvPr>
          <p:cNvCxnSpPr>
            <a:cxnSpLocks/>
            <a:stCxn id="7" idx="3"/>
            <a:endCxn id="10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C5AF3E5-8142-1169-BF93-BA42948EDE51}"/>
              </a:ext>
            </a:extLst>
          </p:cNvPr>
          <p:cNvSpPr txBox="1"/>
          <p:nvPr/>
        </p:nvSpPr>
        <p:spPr>
          <a:xfrm>
            <a:off x="231181" y="4225251"/>
            <a:ext cx="29033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fr-FR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fr-FR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fr-FR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34061F-A4F4-2E85-8622-67B038DA5BE9}"/>
              </a:ext>
            </a:extLst>
          </p:cNvPr>
          <p:cNvSpPr txBox="1"/>
          <p:nvPr/>
        </p:nvSpPr>
        <p:spPr>
          <a:xfrm>
            <a:off x="3458357" y="3855919"/>
            <a:ext cx="290051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1.0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3</a:t>
            </a:r>
          </a:p>
        </p:txBody>
      </p:sp>
    </p:spTree>
    <p:extLst>
      <p:ext uri="{BB962C8B-B14F-4D97-AF65-F5344CB8AC3E}">
        <p14:creationId xmlns:p14="http://schemas.microsoft.com/office/powerpoint/2010/main" val="10883461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661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Lists</a:t>
            </a:r>
            <a:r>
              <a:rPr lang="en-US" sz="3200" dirty="0"/>
              <a:t> can also be modified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4F21F-A9F2-5E07-AC7E-F99A4549CAEA}"/>
              </a:ext>
            </a:extLst>
          </p:cNvPr>
          <p:cNvSpPr txBox="1"/>
          <p:nvPr/>
        </p:nvSpPr>
        <p:spPr>
          <a:xfrm>
            <a:off x="6449962" y="1553497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E1C445-3412-8513-2806-95B7D8FA691A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1B8679F-F18E-162E-D4B2-177877655000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BBEB68F-9BC4-D3F2-CD36-FEF61912FA80}"/>
              </a:ext>
            </a:extLst>
          </p:cNvPr>
          <p:cNvGraphicFramePr>
            <a:graphicFrameLocks noGrp="1"/>
          </p:cNvGraphicFramePr>
          <p:nvPr/>
        </p:nvGraphicFramePr>
        <p:xfrm>
          <a:off x="7187579" y="5344077"/>
          <a:ext cx="91440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3430E60-40F5-0C4E-726E-22C244ADCD5B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D4C3B50-8771-BADA-5FE6-A94F864B17EB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689CB00-25D6-C804-C3C4-0D6E63775DD8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E597196A-F37A-A6A0-BA66-7F06EFD50296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7344D6A-7E06-3418-A81C-701DF4EFCB59}"/>
              </a:ext>
            </a:extLst>
          </p:cNvPr>
          <p:cNvCxnSpPr>
            <a:cxnSpLocks/>
            <a:stCxn id="7" idx="3"/>
            <a:endCxn id="10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1EE70D9-B48A-0B39-5B2A-B0B84D23E6A9}"/>
              </a:ext>
            </a:extLst>
          </p:cNvPr>
          <p:cNvSpPr txBox="1"/>
          <p:nvPr/>
        </p:nvSpPr>
        <p:spPr>
          <a:xfrm>
            <a:off x="947593" y="2459504"/>
            <a:ext cx="273344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'two'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F789809-C1B5-AD5E-E7D4-9764E43B5262}"/>
              </a:ext>
            </a:extLst>
          </p:cNvPr>
          <p:cNvSpPr/>
          <p:nvPr/>
        </p:nvSpPr>
        <p:spPr>
          <a:xfrm>
            <a:off x="537112" y="2368343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D10981-39BE-3006-8A68-9F48E6EE3DAA}"/>
              </a:ext>
            </a:extLst>
          </p:cNvPr>
          <p:cNvSpPr txBox="1"/>
          <p:nvPr/>
        </p:nvSpPr>
        <p:spPr>
          <a:xfrm>
            <a:off x="2052792" y="4557288"/>
            <a:ext cx="325648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</a:t>
            </a:r>
          </a:p>
        </p:txBody>
      </p:sp>
    </p:spTree>
    <p:extLst>
      <p:ext uri="{BB962C8B-B14F-4D97-AF65-F5344CB8AC3E}">
        <p14:creationId xmlns:p14="http://schemas.microsoft.com/office/powerpoint/2010/main" val="492336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661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Lists</a:t>
            </a:r>
            <a:r>
              <a:rPr lang="en-US" sz="3200" dirty="0"/>
              <a:t> can also be modified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4F21F-A9F2-5E07-AC7E-F99A4549CAEA}"/>
              </a:ext>
            </a:extLst>
          </p:cNvPr>
          <p:cNvSpPr txBox="1"/>
          <p:nvPr/>
        </p:nvSpPr>
        <p:spPr>
          <a:xfrm>
            <a:off x="6449962" y="1553497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E1C445-3412-8513-2806-95B7D8FA691A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1B8679F-F18E-162E-D4B2-177877655000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BBEB68F-9BC4-D3F2-CD36-FEF61912FA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460198"/>
              </p:ext>
            </p:extLst>
          </p:nvPr>
        </p:nvGraphicFramePr>
        <p:xfrm>
          <a:off x="7030065" y="5344077"/>
          <a:ext cx="122942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471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1471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3430E60-40F5-0C4E-726E-22C244ADCD5B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D4C3B50-8771-BADA-5FE6-A94F864B17EB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689CB00-25D6-C804-C3C4-0D6E63775DD8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E597196A-F37A-A6A0-BA66-7F06EFD50296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7344D6A-7E06-3418-A81C-701DF4EFCB59}"/>
              </a:ext>
            </a:extLst>
          </p:cNvPr>
          <p:cNvCxnSpPr>
            <a:cxnSpLocks/>
            <a:stCxn id="7" idx="3"/>
            <a:endCxn id="10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1EE70D9-B48A-0B39-5B2A-B0B84D23E6A9}"/>
              </a:ext>
            </a:extLst>
          </p:cNvPr>
          <p:cNvSpPr txBox="1"/>
          <p:nvPr/>
        </p:nvSpPr>
        <p:spPr>
          <a:xfrm>
            <a:off x="947593" y="2459504"/>
            <a:ext cx="273344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'two'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F789809-C1B5-AD5E-E7D4-9764E43B5262}"/>
              </a:ext>
            </a:extLst>
          </p:cNvPr>
          <p:cNvSpPr/>
          <p:nvPr/>
        </p:nvSpPr>
        <p:spPr>
          <a:xfrm>
            <a:off x="623596" y="2543954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EB6E06-9237-99C0-8784-96ADB3DAE72F}"/>
              </a:ext>
            </a:extLst>
          </p:cNvPr>
          <p:cNvSpPr txBox="1"/>
          <p:nvPr/>
        </p:nvSpPr>
        <p:spPr>
          <a:xfrm>
            <a:off x="2052792" y="4557288"/>
            <a:ext cx="325648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</a:t>
            </a:r>
          </a:p>
        </p:txBody>
      </p:sp>
    </p:spTree>
    <p:extLst>
      <p:ext uri="{BB962C8B-B14F-4D97-AF65-F5344CB8AC3E}">
        <p14:creationId xmlns:p14="http://schemas.microsoft.com/office/powerpoint/2010/main" val="9751566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661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Lists</a:t>
            </a:r>
            <a:r>
              <a:rPr lang="en-US" sz="3200" dirty="0"/>
              <a:t> can also be modified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4F21F-A9F2-5E07-AC7E-F99A4549CAEA}"/>
              </a:ext>
            </a:extLst>
          </p:cNvPr>
          <p:cNvSpPr txBox="1"/>
          <p:nvPr/>
        </p:nvSpPr>
        <p:spPr>
          <a:xfrm>
            <a:off x="6449962" y="1553497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E1C445-3412-8513-2806-95B7D8FA691A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1B8679F-F18E-162E-D4B2-177877655000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BBEB68F-9BC4-D3F2-CD36-FEF61912FA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004442"/>
              </p:ext>
            </p:extLst>
          </p:nvPr>
        </p:nvGraphicFramePr>
        <p:xfrm>
          <a:off x="7030065" y="5344077"/>
          <a:ext cx="122942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471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1471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3430E60-40F5-0C4E-726E-22C244ADCD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683867"/>
              </p:ext>
            </p:extLst>
          </p:nvPr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D4C3B50-8771-BADA-5FE6-A94F864B17EB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689CB00-25D6-C804-C3C4-0D6E63775DD8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E597196A-F37A-A6A0-BA66-7F06EFD50296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7344D6A-7E06-3418-A81C-701DF4EFCB59}"/>
              </a:ext>
            </a:extLst>
          </p:cNvPr>
          <p:cNvCxnSpPr>
            <a:cxnSpLocks/>
            <a:stCxn id="7" idx="3"/>
            <a:endCxn id="10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1EE70D9-B48A-0B39-5B2A-B0B84D23E6A9}"/>
              </a:ext>
            </a:extLst>
          </p:cNvPr>
          <p:cNvSpPr txBox="1"/>
          <p:nvPr/>
        </p:nvSpPr>
        <p:spPr>
          <a:xfrm>
            <a:off x="947593" y="2459504"/>
            <a:ext cx="273344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'two'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F789809-C1B5-AD5E-E7D4-9764E43B5262}"/>
              </a:ext>
            </a:extLst>
          </p:cNvPr>
          <p:cNvSpPr/>
          <p:nvPr/>
        </p:nvSpPr>
        <p:spPr>
          <a:xfrm>
            <a:off x="623596" y="2942391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43FAFA-B1FB-20D6-DEEC-EC5B5582309B}"/>
              </a:ext>
            </a:extLst>
          </p:cNvPr>
          <p:cNvSpPr txBox="1"/>
          <p:nvPr/>
        </p:nvSpPr>
        <p:spPr>
          <a:xfrm>
            <a:off x="2052792" y="4557288"/>
            <a:ext cx="325648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</a:t>
            </a:r>
          </a:p>
        </p:txBody>
      </p:sp>
    </p:spTree>
    <p:extLst>
      <p:ext uri="{BB962C8B-B14F-4D97-AF65-F5344CB8AC3E}">
        <p14:creationId xmlns:p14="http://schemas.microsoft.com/office/powerpoint/2010/main" val="5545736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661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Lists</a:t>
            </a:r>
            <a:r>
              <a:rPr lang="en-US" sz="3200" dirty="0"/>
              <a:t> can also be modified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4F21F-A9F2-5E07-AC7E-F99A4549CAEA}"/>
              </a:ext>
            </a:extLst>
          </p:cNvPr>
          <p:cNvSpPr txBox="1"/>
          <p:nvPr/>
        </p:nvSpPr>
        <p:spPr>
          <a:xfrm>
            <a:off x="6449962" y="1553497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E1C445-3412-8513-2806-95B7D8FA691A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1B8679F-F18E-162E-D4B2-177877655000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BBEB68F-9BC4-D3F2-CD36-FEF61912FA80}"/>
              </a:ext>
            </a:extLst>
          </p:cNvPr>
          <p:cNvGraphicFramePr>
            <a:graphicFrameLocks noGrp="1"/>
          </p:cNvGraphicFramePr>
          <p:nvPr/>
        </p:nvGraphicFramePr>
        <p:xfrm>
          <a:off x="7030065" y="5344077"/>
          <a:ext cx="122942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471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1471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3430E60-40F5-0C4E-726E-22C244ADCD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5304475"/>
              </p:ext>
            </p:extLst>
          </p:nvPr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D4C3B50-8771-BADA-5FE6-A94F864B17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373420"/>
              </p:ext>
            </p:extLst>
          </p:nvPr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'two'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689CB00-25D6-C804-C3C4-0D6E63775DD8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E597196A-F37A-A6A0-BA66-7F06EFD50296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7344D6A-7E06-3418-A81C-701DF4EFCB59}"/>
              </a:ext>
            </a:extLst>
          </p:cNvPr>
          <p:cNvCxnSpPr>
            <a:cxnSpLocks/>
            <a:stCxn id="7" idx="3"/>
            <a:endCxn id="10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1EE70D9-B48A-0B39-5B2A-B0B84D23E6A9}"/>
              </a:ext>
            </a:extLst>
          </p:cNvPr>
          <p:cNvSpPr txBox="1"/>
          <p:nvPr/>
        </p:nvSpPr>
        <p:spPr>
          <a:xfrm>
            <a:off x="947593" y="2459504"/>
            <a:ext cx="273344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'two'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F789809-C1B5-AD5E-E7D4-9764E43B5262}"/>
              </a:ext>
            </a:extLst>
          </p:cNvPr>
          <p:cNvSpPr/>
          <p:nvPr/>
        </p:nvSpPr>
        <p:spPr>
          <a:xfrm>
            <a:off x="623596" y="3290094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6C4A89-36F4-C034-DAA2-5C41FE98ABC7}"/>
              </a:ext>
            </a:extLst>
          </p:cNvPr>
          <p:cNvSpPr txBox="1"/>
          <p:nvPr/>
        </p:nvSpPr>
        <p:spPr>
          <a:xfrm>
            <a:off x="2052792" y="4557288"/>
            <a:ext cx="325648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</a:t>
            </a:r>
          </a:p>
        </p:txBody>
      </p:sp>
    </p:spTree>
    <p:extLst>
      <p:ext uri="{BB962C8B-B14F-4D97-AF65-F5344CB8AC3E}">
        <p14:creationId xmlns:p14="http://schemas.microsoft.com/office/powerpoint/2010/main" val="3021957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E29E-0DB1-A83C-E2A0-20EFC2A0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Learning Goals Slide</a:t>
            </a:r>
          </a:p>
        </p:txBody>
      </p:sp>
      <p:pic>
        <p:nvPicPr>
          <p:cNvPr id="6" name="Picture 5" descr="A picture containing a sticky note that says &quot;To do&quot;">
            <a:extLst>
              <a:ext uri="{FF2B5EF4-FFF2-40B4-BE49-F238E27FC236}">
                <a16:creationId xmlns:a16="http://schemas.microsoft.com/office/drawing/2014/main" id="{D08F58A1-8D54-6135-4224-DCD32024E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412"/>
            <a:ext cx="5181600" cy="3445764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01F96-018B-B2EC-3ED3-CB77F76A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061884"/>
            <a:ext cx="5181600" cy="51150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Sequence Data types</a:t>
            </a:r>
          </a:p>
          <a:p>
            <a:pPr marL="457200" lvl="1" indent="0">
              <a:buNone/>
            </a:pPr>
            <a:r>
              <a:rPr lang="en-US" sz="2800" dirty="0"/>
              <a:t>Why important, what are they</a:t>
            </a:r>
          </a:p>
          <a:p>
            <a:pPr marL="0" indent="0">
              <a:buNone/>
            </a:pPr>
            <a:r>
              <a:rPr lang="en-US" dirty="0"/>
              <a:t>String, Tuple, and List</a:t>
            </a:r>
          </a:p>
          <a:p>
            <a:pPr marL="457200" lvl="1" indent="0">
              <a:buNone/>
            </a:pPr>
            <a:r>
              <a:rPr lang="en-US" sz="2800" dirty="0"/>
              <a:t>What’s the difference? What is indexing?</a:t>
            </a:r>
          </a:p>
          <a:p>
            <a:pPr marL="0" indent="0">
              <a:buNone/>
            </a:pPr>
            <a:r>
              <a:rPr lang="en-US" dirty="0"/>
              <a:t>Methods</a:t>
            </a:r>
          </a:p>
          <a:p>
            <a:pPr marL="457200" lvl="1" indent="0">
              <a:buNone/>
            </a:pPr>
            <a:r>
              <a:rPr lang="en-US" sz="2800" dirty="0"/>
              <a:t>What is a method? how do I call it?</a:t>
            </a:r>
          </a:p>
          <a:p>
            <a:pPr marL="0" indent="0">
              <a:buNone/>
            </a:pPr>
            <a:r>
              <a:rPr lang="en-US" dirty="0"/>
              <a:t>Make a shopping list</a:t>
            </a:r>
          </a:p>
          <a:p>
            <a:pPr marL="457200" lvl="1" indent="0">
              <a:buNone/>
            </a:pPr>
            <a:r>
              <a:rPr lang="en-US" sz="2800" dirty="0"/>
              <a:t>Make a program to mimic a shopping 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68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278" cy="661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Lists</a:t>
            </a:r>
            <a:r>
              <a:rPr lang="en-US" sz="3200" dirty="0"/>
              <a:t> can also be modified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4F21F-A9F2-5E07-AC7E-F99A4549CAEA}"/>
              </a:ext>
            </a:extLst>
          </p:cNvPr>
          <p:cNvSpPr txBox="1"/>
          <p:nvPr/>
        </p:nvSpPr>
        <p:spPr>
          <a:xfrm>
            <a:off x="6449962" y="1553497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E1C445-3412-8513-2806-95B7D8FA691A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1B8679F-F18E-162E-D4B2-177877655000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BBEB68F-9BC4-D3F2-CD36-FEF61912FA80}"/>
              </a:ext>
            </a:extLst>
          </p:cNvPr>
          <p:cNvGraphicFramePr>
            <a:graphicFrameLocks noGrp="1"/>
          </p:cNvGraphicFramePr>
          <p:nvPr/>
        </p:nvGraphicFramePr>
        <p:xfrm>
          <a:off x="7030065" y="5344077"/>
          <a:ext cx="122942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471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1471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3430E60-40F5-0C4E-726E-22C244ADCD5B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D4C3B50-8771-BADA-5FE6-A94F864B17EB}"/>
              </a:ext>
            </a:extLst>
          </p:cNvPr>
          <p:cNvGraphicFramePr>
            <a:graphicFrameLocks noGrp="1"/>
          </p:cNvGraphicFramePr>
          <p:nvPr/>
        </p:nvGraphicFramePr>
        <p:xfrm>
          <a:off x="8101979" y="3403844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'two'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689CB00-25D6-C804-C3C4-0D6E63775DD8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E597196A-F37A-A6A0-BA66-7F06EFD50296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7344D6A-7E06-3418-A81C-701DF4EFCB59}"/>
              </a:ext>
            </a:extLst>
          </p:cNvPr>
          <p:cNvCxnSpPr>
            <a:cxnSpLocks/>
            <a:stCxn id="7" idx="3"/>
            <a:endCxn id="10" idx="2"/>
          </p:cNvCxnSpPr>
          <p:nvPr/>
        </p:nvCxnSpPr>
        <p:spPr>
          <a:xfrm flipH="1" flipV="1">
            <a:off x="8759558" y="3774684"/>
            <a:ext cx="1118128" cy="641393"/>
          </a:xfrm>
          <a:prstGeom prst="bentConnector4">
            <a:avLst>
              <a:gd name="adj1" fmla="val -20445"/>
              <a:gd name="adj2" fmla="val 6445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1EE70D9-B48A-0B39-5B2A-B0B84D23E6A9}"/>
              </a:ext>
            </a:extLst>
          </p:cNvPr>
          <p:cNvSpPr txBox="1"/>
          <p:nvPr/>
        </p:nvSpPr>
        <p:spPr>
          <a:xfrm>
            <a:off x="947593" y="2459504"/>
            <a:ext cx="273344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'two'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F789809-C1B5-AD5E-E7D4-9764E43B5262}"/>
              </a:ext>
            </a:extLst>
          </p:cNvPr>
          <p:cNvSpPr/>
          <p:nvPr/>
        </p:nvSpPr>
        <p:spPr>
          <a:xfrm>
            <a:off x="565914" y="4070505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830A55-D045-99EC-C97C-6FC81E89F183}"/>
              </a:ext>
            </a:extLst>
          </p:cNvPr>
          <p:cNvSpPr txBox="1"/>
          <p:nvPr/>
        </p:nvSpPr>
        <p:spPr>
          <a:xfrm>
            <a:off x="2052792" y="4557288"/>
            <a:ext cx="325648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[2, 2.0, 'two']</a:t>
            </a:r>
          </a:p>
        </p:txBody>
      </p:sp>
    </p:spTree>
    <p:extLst>
      <p:ext uri="{BB962C8B-B14F-4D97-AF65-F5344CB8AC3E}">
        <p14:creationId xmlns:p14="http://schemas.microsoft.com/office/powerpoint/2010/main" val="14609970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3777FF54-76EE-6F18-303F-F7326B311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523400"/>
              </p:ext>
            </p:extLst>
          </p:nvPr>
        </p:nvGraphicFramePr>
        <p:xfrm>
          <a:off x="1524001" y="2451357"/>
          <a:ext cx="9143997" cy="19552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2437076307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504829577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311467691"/>
                    </a:ext>
                  </a:extLst>
                </a:gridCol>
              </a:tblGrid>
              <a:tr h="489506">
                <a:tc>
                  <a:txBody>
                    <a:bodyPr/>
                    <a:lstStyle/>
                    <a:p>
                      <a:pPr algn="ctr"/>
                      <a:r>
                        <a:rPr lang="en-US" sz="4200" dirty="0"/>
                        <a:t>Lists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dirty="0"/>
                        <a:t>Tuples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dirty="0"/>
                        <a:t>Strings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9122223"/>
                  </a:ext>
                </a:extLst>
              </a:tr>
              <a:tr h="1223765">
                <a:tc>
                  <a:txBody>
                    <a:bodyPr/>
                    <a:lstStyle/>
                    <a:p>
                      <a:r>
                        <a:rPr lang="en-US" sz="2400" dirty="0"/>
                        <a:t>Declared with Square Brackets: </a:t>
                      </a:r>
                    </a:p>
                    <a:p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sz="2400" b="0" dirty="0">
                          <a:solidFill>
                            <a:srgbClr val="098658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2400" b="0" dirty="0">
                          <a:solidFill>
                            <a:srgbClr val="098658"/>
                          </a:solidFill>
                          <a:effectLst/>
                          <a:latin typeface="Consolas" panose="020B0609020204030204" pitchFamily="49" charset="0"/>
                        </a:rPr>
                        <a:t>1.0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2400" b="0" dirty="0">
                          <a:solidFill>
                            <a:srgbClr val="A31515"/>
                          </a:solidFill>
                          <a:effectLst/>
                          <a:latin typeface="Consolas" panose="020B0609020204030204" pitchFamily="49" charset="0"/>
                        </a:rPr>
                        <a:t>'one'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Declared with Parenthesis: </a:t>
                      </a:r>
                    </a:p>
                    <a:p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2400" b="0" dirty="0">
                          <a:solidFill>
                            <a:srgbClr val="098658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2400" b="0" dirty="0">
                          <a:solidFill>
                            <a:srgbClr val="098658"/>
                          </a:solidFill>
                          <a:effectLst/>
                          <a:latin typeface="Consolas" panose="020B0609020204030204" pitchFamily="49" charset="0"/>
                        </a:rPr>
                        <a:t>1.0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2400" b="0" dirty="0">
                          <a:solidFill>
                            <a:srgbClr val="A31515"/>
                          </a:solidFill>
                          <a:effectLst/>
                          <a:latin typeface="Consolas" panose="020B0609020204030204" pitchFamily="49" charset="0"/>
                        </a:rPr>
                        <a:t>'one’</a:t>
                      </a:r>
                      <a:r>
                        <a:rPr lang="en-US" sz="24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Declared with Quotes: </a:t>
                      </a:r>
                    </a:p>
                    <a:p>
                      <a:r>
                        <a:rPr lang="en-US" sz="2400" b="0" dirty="0">
                          <a:solidFill>
                            <a:srgbClr val="A31515"/>
                          </a:solidFill>
                          <a:effectLst/>
                          <a:latin typeface="Consolas" panose="020B0609020204030204" pitchFamily="49" charset="0"/>
                        </a:rPr>
                        <a:t>'Hello'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or </a:t>
                      </a:r>
                      <a:r>
                        <a:rPr lang="en-US" sz="2400" b="0" dirty="0">
                          <a:solidFill>
                            <a:srgbClr val="A31515"/>
                          </a:solidFill>
                          <a:effectLst/>
                          <a:latin typeface="Consolas" panose="020B0609020204030204" pitchFamily="49" charset="0"/>
                        </a:rPr>
                        <a:t>"Hello"</a:t>
                      </a:r>
                      <a:endParaRPr lang="en-US" sz="24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668625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0095D751-4CCE-7E60-E75D-E410B48BA710}"/>
              </a:ext>
            </a:extLst>
          </p:cNvPr>
          <p:cNvSpPr/>
          <p:nvPr/>
        </p:nvSpPr>
        <p:spPr>
          <a:xfrm>
            <a:off x="2615382" y="555517"/>
            <a:ext cx="2949678" cy="11012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Can store any data type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1CFAEA-ED25-E3EC-65DB-D51CBCF20C14}"/>
              </a:ext>
            </a:extLst>
          </p:cNvPr>
          <p:cNvSpPr/>
          <p:nvPr/>
        </p:nvSpPr>
        <p:spPr>
          <a:xfrm>
            <a:off x="6626940" y="550600"/>
            <a:ext cx="2949678" cy="11012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Can only store letters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62560D-C883-68A5-96AF-466D71381CBF}"/>
              </a:ext>
            </a:extLst>
          </p:cNvPr>
          <p:cNvSpPr/>
          <p:nvPr/>
        </p:nvSpPr>
        <p:spPr>
          <a:xfrm>
            <a:off x="2615382" y="5201265"/>
            <a:ext cx="2949678" cy="11012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Can modify each index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1F8DD4-AEC2-A226-C915-C85BC79449FE}"/>
              </a:ext>
            </a:extLst>
          </p:cNvPr>
          <p:cNvSpPr/>
          <p:nvPr/>
        </p:nvSpPr>
        <p:spPr>
          <a:xfrm>
            <a:off x="6626940" y="5201265"/>
            <a:ext cx="2949678" cy="11012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Can’t modify each index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E3A90465-36BE-3576-B7C9-4586058620E9}"/>
              </a:ext>
            </a:extLst>
          </p:cNvPr>
          <p:cNvSpPr/>
          <p:nvPr/>
        </p:nvSpPr>
        <p:spPr>
          <a:xfrm>
            <a:off x="8175521" y="173940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69CFB388-ECB7-F3C0-A6EA-F697AABCB86E}"/>
              </a:ext>
            </a:extLst>
          </p:cNvPr>
          <p:cNvSpPr/>
          <p:nvPr/>
        </p:nvSpPr>
        <p:spPr>
          <a:xfrm>
            <a:off x="4886632" y="174432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D1D31973-DE7B-FF22-B041-8AB50DCFBE72}"/>
              </a:ext>
            </a:extLst>
          </p:cNvPr>
          <p:cNvSpPr/>
          <p:nvPr/>
        </p:nvSpPr>
        <p:spPr>
          <a:xfrm>
            <a:off x="2939843" y="174432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236BE88A-3A65-9294-F0F9-835E69C8E760}"/>
              </a:ext>
            </a:extLst>
          </p:cNvPr>
          <p:cNvSpPr/>
          <p:nvPr/>
        </p:nvSpPr>
        <p:spPr>
          <a:xfrm rot="10800000">
            <a:off x="2944758" y="449423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2B98459D-9E74-31F6-24F8-528CF472B638}"/>
              </a:ext>
            </a:extLst>
          </p:cNvPr>
          <p:cNvSpPr/>
          <p:nvPr/>
        </p:nvSpPr>
        <p:spPr>
          <a:xfrm rot="10800000">
            <a:off x="8175521" y="4494237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3C0814D7-0737-E7F3-E87D-A7CFB6C74EAF}"/>
              </a:ext>
            </a:extLst>
          </p:cNvPr>
          <p:cNvSpPr/>
          <p:nvPr/>
        </p:nvSpPr>
        <p:spPr>
          <a:xfrm rot="10800000">
            <a:off x="6902244" y="4494236"/>
            <a:ext cx="403124" cy="619433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D4B162D1-4C85-45B5-8254-D372F8D44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09" y="550600"/>
            <a:ext cx="2170473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958605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List Methods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6754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996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method </a:t>
            </a:r>
            <a:r>
              <a:rPr lang="en-US" sz="3200" dirty="0"/>
              <a:t>is a function that is defined for an instance of a data type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Lists have a few methods, things that can be done to a list.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239543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996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/>
              <a:t>method </a:t>
            </a:r>
            <a:r>
              <a:rPr lang="en-US" sz="3200" dirty="0"/>
              <a:t>is a function that is defined for an instance of a data type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Lists have a few methods, things that can be done to a list.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11A733-E83F-7CA3-C0B2-3049AC1C0810}"/>
              </a:ext>
            </a:extLst>
          </p:cNvPr>
          <p:cNvSpPr txBox="1"/>
          <p:nvPr/>
        </p:nvSpPr>
        <p:spPr>
          <a:xfrm>
            <a:off x="6518786" y="1690688"/>
            <a:ext cx="44638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Append</a:t>
            </a:r>
            <a:r>
              <a:rPr lang="en-US" sz="2400" dirty="0"/>
              <a:t>: Adds a value to the end of the list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1" dirty="0"/>
              <a:t>Remove</a:t>
            </a:r>
            <a:r>
              <a:rPr lang="en-US" sz="2400" dirty="0"/>
              <a:t>: Searches the list, and removes the first value inside that matches the parameter</a:t>
            </a:r>
          </a:p>
          <a:p>
            <a:endParaRPr lang="en-US" sz="2400" dirty="0"/>
          </a:p>
          <a:p>
            <a:r>
              <a:rPr lang="en-US" sz="2400" b="1" dirty="0"/>
              <a:t>Pop</a:t>
            </a:r>
            <a:r>
              <a:rPr lang="en-US" sz="2400" dirty="0"/>
              <a:t>: Removes the element at a given index</a:t>
            </a:r>
          </a:p>
        </p:txBody>
      </p:sp>
    </p:spTree>
    <p:extLst>
      <p:ext uri="{BB962C8B-B14F-4D97-AF65-F5344CB8AC3E}">
        <p14:creationId xmlns:p14="http://schemas.microsoft.com/office/powerpoint/2010/main" val="20835765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9D9B3D-35C3-5A21-EADB-6F3AECF0E54D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C8CA053-79EC-8E30-4AA6-4ADD859CC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680965"/>
              </p:ext>
            </p:extLst>
          </p:nvPr>
        </p:nvGraphicFramePr>
        <p:xfrm>
          <a:off x="7030065" y="5344077"/>
          <a:ext cx="122942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471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1471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D7E87BD-DAE6-837B-4D22-0740A2B0B7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39559"/>
              </p:ext>
            </p:extLst>
          </p:nvPr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3D84CE5-BA2D-9E0F-BD5A-8AC950FFF1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418193"/>
              </p:ext>
            </p:extLst>
          </p:nvPr>
        </p:nvGraphicFramePr>
        <p:xfrm>
          <a:off x="7069792" y="3372218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B875DB3E-8A6C-2750-8CA0-72D55A2A2881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7852364" y="4393913"/>
            <a:ext cx="742580" cy="11577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8D8C2B18-33A3-481D-407A-A4FC4F510BB1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56DD1D3-2A7D-A5C3-2951-CC37575FF6F1}"/>
              </a:ext>
            </a:extLst>
          </p:cNvPr>
          <p:cNvCxnSpPr>
            <a:cxnSpLocks/>
            <a:stCxn id="7" idx="3"/>
            <a:endCxn id="10" idx="2"/>
          </p:cNvCxnSpPr>
          <p:nvPr/>
        </p:nvCxnSpPr>
        <p:spPr>
          <a:xfrm flipH="1" flipV="1">
            <a:off x="7727371" y="3743058"/>
            <a:ext cx="2150315" cy="673019"/>
          </a:xfrm>
          <a:prstGeom prst="bentConnector4">
            <a:avLst>
              <a:gd name="adj1" fmla="val 10402"/>
              <a:gd name="adj2" fmla="val 637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D6A9F05-BB17-D86B-28B9-AD6DB8193121}"/>
              </a:ext>
            </a:extLst>
          </p:cNvPr>
          <p:cNvSpPr txBox="1"/>
          <p:nvPr/>
        </p:nvSpPr>
        <p:spPr>
          <a:xfrm>
            <a:off x="1289734" y="3030328"/>
            <a:ext cx="406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2400" b="0" dirty="0">
              <a:solidFill>
                <a:srgbClr val="001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B6D8A4-4C95-7A8E-AC4C-DB5B25C9B0D0}"/>
              </a:ext>
            </a:extLst>
          </p:cNvPr>
          <p:cNvSpPr txBox="1"/>
          <p:nvPr/>
        </p:nvSpPr>
        <p:spPr>
          <a:xfrm>
            <a:off x="881611" y="5198972"/>
            <a:ext cx="429655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86AB6AD-532D-712E-F1C0-A8EDE24864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137802"/>
              </p:ext>
            </p:extLst>
          </p:nvPr>
        </p:nvGraphicFramePr>
        <p:xfrm>
          <a:off x="7727371" y="4230657"/>
          <a:ext cx="2150315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955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056BEF-0F48-B085-A0FC-8F165336478E}"/>
              </a:ext>
            </a:extLst>
          </p:cNvPr>
          <p:cNvSpPr/>
          <p:nvPr/>
        </p:nvSpPr>
        <p:spPr>
          <a:xfrm>
            <a:off x="881611" y="3151188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16A18F-6EE7-D630-5AAF-78AFF20CA6E9}"/>
              </a:ext>
            </a:extLst>
          </p:cNvPr>
          <p:cNvSpPr txBox="1"/>
          <p:nvPr/>
        </p:nvSpPr>
        <p:spPr>
          <a:xfrm>
            <a:off x="6629599" y="403467"/>
            <a:ext cx="43458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To call a method, you take the instance of the data type, then do period (.) followed by the name of the method, and its parameters</a:t>
            </a:r>
          </a:p>
        </p:txBody>
      </p:sp>
    </p:spTree>
    <p:extLst>
      <p:ext uri="{BB962C8B-B14F-4D97-AF65-F5344CB8AC3E}">
        <p14:creationId xmlns:p14="http://schemas.microsoft.com/office/powerpoint/2010/main" val="34752661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C8F5B1-D406-5CE2-75F7-8EF80A6DEAF4}"/>
              </a:ext>
            </a:extLst>
          </p:cNvPr>
          <p:cNvSpPr/>
          <p:nvPr/>
        </p:nvSpPr>
        <p:spPr>
          <a:xfrm>
            <a:off x="9471514" y="4230657"/>
            <a:ext cx="403122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9D9B3D-35C3-5A21-EADB-6F3AECF0E54D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B875DB3E-8A6C-2750-8CA0-72D55A2A2881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>
            <a:off x="7954865" y="4291411"/>
            <a:ext cx="742580" cy="13627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8D8C2B18-33A3-481D-407A-A4FC4F510BB1}"/>
              </a:ext>
            </a:extLst>
          </p:cNvPr>
          <p:cNvCxnSpPr>
            <a:cxnSpLocks/>
          </p:cNvCxnSpPr>
          <p:nvPr/>
        </p:nvCxnSpPr>
        <p:spPr>
          <a:xfrm rot="16200000" flipH="1">
            <a:off x="9138546" y="4728085"/>
            <a:ext cx="703006" cy="4606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56DD1D3-2A7D-A5C3-2951-CC37575FF6F1}"/>
              </a:ext>
            </a:extLst>
          </p:cNvPr>
          <p:cNvCxnSpPr>
            <a:cxnSpLocks/>
            <a:stCxn id="5" idx="0"/>
          </p:cNvCxnSpPr>
          <p:nvPr/>
        </p:nvCxnSpPr>
        <p:spPr>
          <a:xfrm rot="16200000" flipV="1">
            <a:off x="8456424" y="3014006"/>
            <a:ext cx="487599" cy="19457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D6A9F05-BB17-D86B-28B9-AD6DB8193121}"/>
              </a:ext>
            </a:extLst>
          </p:cNvPr>
          <p:cNvSpPr txBox="1"/>
          <p:nvPr/>
        </p:nvSpPr>
        <p:spPr>
          <a:xfrm>
            <a:off x="1289734" y="3030328"/>
            <a:ext cx="406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2400" b="0" dirty="0">
              <a:solidFill>
                <a:srgbClr val="001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B6D8A4-4C95-7A8E-AC4C-DB5B25C9B0D0}"/>
              </a:ext>
            </a:extLst>
          </p:cNvPr>
          <p:cNvSpPr txBox="1"/>
          <p:nvPr/>
        </p:nvSpPr>
        <p:spPr>
          <a:xfrm>
            <a:off x="881611" y="5198972"/>
            <a:ext cx="429655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86AB6AD-532D-712E-F1C0-A8EDE24864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4940181"/>
              </p:ext>
            </p:extLst>
          </p:nvPr>
        </p:nvGraphicFramePr>
        <p:xfrm>
          <a:off x="7727371" y="4230657"/>
          <a:ext cx="256032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387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243">
                  <a:extLst>
                    <a:ext uri="{9D8B030D-6E8A-4147-A177-3AD203B41FA5}">
                      <a16:colId xmlns:a16="http://schemas.microsoft.com/office/drawing/2014/main" val="2209512311"/>
                    </a:ext>
                  </a:extLst>
                </a:gridCol>
                <a:gridCol w="412717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243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  <a:gridCol w="411243">
                  <a:extLst>
                    <a:ext uri="{9D8B030D-6E8A-4147-A177-3AD203B41FA5}">
                      <a16:colId xmlns:a16="http://schemas.microsoft.com/office/drawing/2014/main" val="41369439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056BEF-0F48-B085-A0FC-8F165336478E}"/>
              </a:ext>
            </a:extLst>
          </p:cNvPr>
          <p:cNvSpPr/>
          <p:nvPr/>
        </p:nvSpPr>
        <p:spPr>
          <a:xfrm>
            <a:off x="881611" y="3504329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16A18F-6EE7-D630-5AAF-78AFF20CA6E9}"/>
              </a:ext>
            </a:extLst>
          </p:cNvPr>
          <p:cNvSpPr txBox="1"/>
          <p:nvPr/>
        </p:nvSpPr>
        <p:spPr>
          <a:xfrm>
            <a:off x="6629599" y="403467"/>
            <a:ext cx="43458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To call a method, you take the instance of the data type, then do period (.) followed by the name of the method, and its parameters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B284764-53E1-ADE9-034F-1A33B17F11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168710"/>
              </p:ext>
            </p:extLst>
          </p:nvPr>
        </p:nvGraphicFramePr>
        <p:xfrm>
          <a:off x="9062791" y="3336825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A51E460B-1980-7AEE-46FC-1F653A6E52C0}"/>
              </a:ext>
            </a:extLst>
          </p:cNvPr>
          <p:cNvCxnSpPr>
            <a:cxnSpLocks/>
            <a:endCxn id="21" idx="3"/>
          </p:cNvCxnSpPr>
          <p:nvPr/>
        </p:nvCxnSpPr>
        <p:spPr>
          <a:xfrm rot="5400000" flipH="1" flipV="1">
            <a:off x="9870911" y="3939027"/>
            <a:ext cx="923820" cy="90256"/>
          </a:xfrm>
          <a:prstGeom prst="bentConnector4">
            <a:avLst>
              <a:gd name="adj1" fmla="val 1649"/>
              <a:gd name="adj2" fmla="val 35328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F3B421B9-A35A-D290-36EA-D1E6F9087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033978"/>
              </p:ext>
            </p:extLst>
          </p:nvPr>
        </p:nvGraphicFramePr>
        <p:xfrm>
          <a:off x="7030065" y="5344077"/>
          <a:ext cx="122942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4714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14714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86513BBF-3FD6-AB28-A2F0-74D164311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849976"/>
              </p:ext>
            </p:extLst>
          </p:nvPr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3F5C7504-ED85-D06B-0EF3-B6B33DC6A9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962667"/>
              </p:ext>
            </p:extLst>
          </p:nvPr>
        </p:nvGraphicFramePr>
        <p:xfrm>
          <a:off x="7069792" y="3372218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0B97BEF-51B4-69C5-3E7E-548588BE39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1402" y="1567389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Append</a:t>
            </a:r>
            <a:r>
              <a:rPr lang="en-US" sz="3200" dirty="0"/>
              <a:t>: Adds a value to the end of the list</a:t>
            </a:r>
          </a:p>
        </p:txBody>
      </p:sp>
    </p:spTree>
    <p:extLst>
      <p:ext uri="{BB962C8B-B14F-4D97-AF65-F5344CB8AC3E}">
        <p14:creationId xmlns:p14="http://schemas.microsoft.com/office/powerpoint/2010/main" val="32184727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C8F5B1-D406-5CE2-75F7-8EF80A6DEAF4}"/>
              </a:ext>
            </a:extLst>
          </p:cNvPr>
          <p:cNvSpPr/>
          <p:nvPr/>
        </p:nvSpPr>
        <p:spPr>
          <a:xfrm>
            <a:off x="9056365" y="4230657"/>
            <a:ext cx="403122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1402" y="1567389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Remove</a:t>
            </a:r>
            <a:r>
              <a:rPr lang="en-US" sz="3200" dirty="0"/>
              <a:t>: Searches the list, and removes the first value inside that matches the parameter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9D9B3D-35C3-5A21-EADB-6F3AECF0E54D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8D8C2B18-33A3-481D-407A-A4FC4F510BB1}"/>
              </a:ext>
            </a:extLst>
          </p:cNvPr>
          <p:cNvCxnSpPr>
            <a:cxnSpLocks/>
            <a:stCxn id="7" idx="2"/>
            <a:endCxn id="43" idx="0"/>
          </p:cNvCxnSpPr>
          <p:nvPr/>
        </p:nvCxnSpPr>
        <p:spPr>
          <a:xfrm rot="16200000" flipH="1">
            <a:off x="8906933" y="4496472"/>
            <a:ext cx="708412" cy="91846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56DD1D3-2A7D-A5C3-2951-CC37575FF6F1}"/>
              </a:ext>
            </a:extLst>
          </p:cNvPr>
          <p:cNvCxnSpPr>
            <a:cxnSpLocks/>
            <a:stCxn id="5" idx="0"/>
            <a:endCxn id="44" idx="2"/>
          </p:cNvCxnSpPr>
          <p:nvPr/>
        </p:nvCxnSpPr>
        <p:spPr>
          <a:xfrm rot="16200000" flipV="1">
            <a:off x="8248850" y="3221580"/>
            <a:ext cx="487599" cy="153055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D6A9F05-BB17-D86B-28B9-AD6DB8193121}"/>
              </a:ext>
            </a:extLst>
          </p:cNvPr>
          <p:cNvSpPr txBox="1"/>
          <p:nvPr/>
        </p:nvSpPr>
        <p:spPr>
          <a:xfrm>
            <a:off x="1289734" y="3030328"/>
            <a:ext cx="406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2400" b="0" dirty="0">
              <a:solidFill>
                <a:srgbClr val="001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B6D8A4-4C95-7A8E-AC4C-DB5B25C9B0D0}"/>
              </a:ext>
            </a:extLst>
          </p:cNvPr>
          <p:cNvSpPr txBox="1"/>
          <p:nvPr/>
        </p:nvSpPr>
        <p:spPr>
          <a:xfrm>
            <a:off x="881611" y="5198972"/>
            <a:ext cx="429655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86AB6AD-532D-712E-F1C0-A8EDE24864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056303"/>
              </p:ext>
            </p:extLst>
          </p:nvPr>
        </p:nvGraphicFramePr>
        <p:xfrm>
          <a:off x="7727371" y="4230657"/>
          <a:ext cx="2149077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387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2717">
                  <a:extLst>
                    <a:ext uri="{9D8B030D-6E8A-4147-A177-3AD203B41FA5}">
                      <a16:colId xmlns:a16="http://schemas.microsoft.com/office/drawing/2014/main" val="1011987159"/>
                    </a:ext>
                  </a:extLst>
                </a:gridCol>
                <a:gridCol w="411243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  <a:gridCol w="411243">
                  <a:extLst>
                    <a:ext uri="{9D8B030D-6E8A-4147-A177-3AD203B41FA5}">
                      <a16:colId xmlns:a16="http://schemas.microsoft.com/office/drawing/2014/main" val="41369439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056BEF-0F48-B085-A0FC-8F165336478E}"/>
              </a:ext>
            </a:extLst>
          </p:cNvPr>
          <p:cNvSpPr/>
          <p:nvPr/>
        </p:nvSpPr>
        <p:spPr>
          <a:xfrm>
            <a:off x="909989" y="3860918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16A18F-6EE7-D630-5AAF-78AFF20CA6E9}"/>
              </a:ext>
            </a:extLst>
          </p:cNvPr>
          <p:cNvSpPr txBox="1"/>
          <p:nvPr/>
        </p:nvSpPr>
        <p:spPr>
          <a:xfrm>
            <a:off x="6705600" y="1131845"/>
            <a:ext cx="43458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Remove: removes the first value that matches the parameter: was at index 0 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B284764-53E1-ADE9-034F-1A33B17F11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166610"/>
              </p:ext>
            </p:extLst>
          </p:nvPr>
        </p:nvGraphicFramePr>
        <p:xfrm>
          <a:off x="9062791" y="3336825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A51E460B-1980-7AEE-46FC-1F653A6E52C0}"/>
              </a:ext>
            </a:extLst>
          </p:cNvPr>
          <p:cNvCxnSpPr>
            <a:cxnSpLocks/>
            <a:stCxn id="7" idx="3"/>
            <a:endCxn id="21" idx="3"/>
          </p:cNvCxnSpPr>
          <p:nvPr/>
        </p:nvCxnSpPr>
        <p:spPr>
          <a:xfrm flipV="1">
            <a:off x="9876448" y="3522245"/>
            <a:ext cx="501501" cy="893832"/>
          </a:xfrm>
          <a:prstGeom prst="bentConnector3">
            <a:avLst>
              <a:gd name="adj1" fmla="val 14558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86513BBF-3FD6-AB28-A2F0-74D164311A67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5309909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3F5C7504-ED85-D06B-0EF3-B6B33DC6A92A}"/>
              </a:ext>
            </a:extLst>
          </p:cNvPr>
          <p:cNvGraphicFramePr>
            <a:graphicFrameLocks noGrp="1"/>
          </p:cNvGraphicFramePr>
          <p:nvPr/>
        </p:nvGraphicFramePr>
        <p:xfrm>
          <a:off x="7069792" y="3372218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23226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C8F5B1-D406-5CE2-75F7-8EF80A6DEAF4}"/>
              </a:ext>
            </a:extLst>
          </p:cNvPr>
          <p:cNvSpPr/>
          <p:nvPr/>
        </p:nvSpPr>
        <p:spPr>
          <a:xfrm>
            <a:off x="8658578" y="4230657"/>
            <a:ext cx="403122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9D9B3D-35C3-5A21-EADB-6F3AECF0E54D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56DD1D3-2A7D-A5C3-2951-CC37575FF6F1}"/>
              </a:ext>
            </a:extLst>
          </p:cNvPr>
          <p:cNvCxnSpPr>
            <a:cxnSpLocks/>
            <a:stCxn id="5" idx="0"/>
            <a:endCxn id="44" idx="2"/>
          </p:cNvCxnSpPr>
          <p:nvPr/>
        </p:nvCxnSpPr>
        <p:spPr>
          <a:xfrm rot="16200000" flipV="1">
            <a:off x="8049956" y="3420474"/>
            <a:ext cx="487599" cy="113276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D6A9F05-BB17-D86B-28B9-AD6DB8193121}"/>
              </a:ext>
            </a:extLst>
          </p:cNvPr>
          <p:cNvSpPr txBox="1"/>
          <p:nvPr/>
        </p:nvSpPr>
        <p:spPr>
          <a:xfrm>
            <a:off x="1289734" y="3030328"/>
            <a:ext cx="406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2400" b="0" dirty="0">
              <a:solidFill>
                <a:srgbClr val="001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B6D8A4-4C95-7A8E-AC4C-DB5B25C9B0D0}"/>
              </a:ext>
            </a:extLst>
          </p:cNvPr>
          <p:cNvSpPr txBox="1"/>
          <p:nvPr/>
        </p:nvSpPr>
        <p:spPr>
          <a:xfrm>
            <a:off x="881611" y="5198972"/>
            <a:ext cx="429655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86AB6AD-532D-712E-F1C0-A8EDE24864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375807"/>
              </p:ext>
            </p:extLst>
          </p:nvPr>
        </p:nvGraphicFramePr>
        <p:xfrm>
          <a:off x="7727371" y="4230657"/>
          <a:ext cx="173636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387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243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  <a:gridCol w="411243">
                  <a:extLst>
                    <a:ext uri="{9D8B030D-6E8A-4147-A177-3AD203B41FA5}">
                      <a16:colId xmlns:a16="http://schemas.microsoft.com/office/drawing/2014/main" val="41369439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056BEF-0F48-B085-A0FC-8F165336478E}"/>
              </a:ext>
            </a:extLst>
          </p:cNvPr>
          <p:cNvSpPr/>
          <p:nvPr/>
        </p:nvSpPr>
        <p:spPr>
          <a:xfrm>
            <a:off x="909989" y="4230657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16A18F-6EE7-D630-5AAF-78AFF20CA6E9}"/>
              </a:ext>
            </a:extLst>
          </p:cNvPr>
          <p:cNvSpPr txBox="1"/>
          <p:nvPr/>
        </p:nvSpPr>
        <p:spPr>
          <a:xfrm>
            <a:off x="6705600" y="1131845"/>
            <a:ext cx="43458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Pop: removes the value at the index given as a parameter, so it removes the first value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B284764-53E1-ADE9-034F-1A33B17F117B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3336825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A51E460B-1980-7AEE-46FC-1F653A6E52C0}"/>
              </a:ext>
            </a:extLst>
          </p:cNvPr>
          <p:cNvCxnSpPr>
            <a:cxnSpLocks/>
            <a:stCxn id="7" idx="3"/>
            <a:endCxn id="21" idx="3"/>
          </p:cNvCxnSpPr>
          <p:nvPr/>
        </p:nvCxnSpPr>
        <p:spPr>
          <a:xfrm flipV="1">
            <a:off x="9463731" y="3522245"/>
            <a:ext cx="914218" cy="893832"/>
          </a:xfrm>
          <a:prstGeom prst="bentConnector3">
            <a:avLst>
              <a:gd name="adj1" fmla="val 12500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3F5C7504-ED85-D06B-0EF3-B6B33DC6A92A}"/>
              </a:ext>
            </a:extLst>
          </p:cNvPr>
          <p:cNvGraphicFramePr>
            <a:graphicFrameLocks noGrp="1"/>
          </p:cNvGraphicFramePr>
          <p:nvPr/>
        </p:nvGraphicFramePr>
        <p:xfrm>
          <a:off x="7069792" y="3372218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526B5B0-1646-D0CC-FF05-46FEE72AFC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1402" y="1567389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Pop</a:t>
            </a:r>
            <a:r>
              <a:rPr lang="en-US" sz="3200" dirty="0"/>
              <a:t>: Removes the element at a given index</a:t>
            </a:r>
          </a:p>
        </p:txBody>
      </p:sp>
    </p:spTree>
    <p:extLst>
      <p:ext uri="{BB962C8B-B14F-4D97-AF65-F5344CB8AC3E}">
        <p14:creationId xmlns:p14="http://schemas.microsoft.com/office/powerpoint/2010/main" val="18689892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C8F5B1-D406-5CE2-75F7-8EF80A6DEAF4}"/>
              </a:ext>
            </a:extLst>
          </p:cNvPr>
          <p:cNvSpPr/>
          <p:nvPr/>
        </p:nvSpPr>
        <p:spPr>
          <a:xfrm>
            <a:off x="8658578" y="4230657"/>
            <a:ext cx="403122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9D9B3D-35C3-5A21-EADB-6F3AECF0E54D}"/>
              </a:ext>
            </a:extLst>
          </p:cNvPr>
          <p:cNvSpPr/>
          <p:nvPr/>
        </p:nvSpPr>
        <p:spPr>
          <a:xfrm>
            <a:off x="6528619" y="2880852"/>
            <a:ext cx="4522839" cy="3441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56DD1D3-2A7D-A5C3-2951-CC37575FF6F1}"/>
              </a:ext>
            </a:extLst>
          </p:cNvPr>
          <p:cNvCxnSpPr>
            <a:cxnSpLocks/>
            <a:stCxn id="5" idx="0"/>
            <a:endCxn id="44" idx="2"/>
          </p:cNvCxnSpPr>
          <p:nvPr/>
        </p:nvCxnSpPr>
        <p:spPr>
          <a:xfrm rot="16200000" flipV="1">
            <a:off x="8049956" y="3420474"/>
            <a:ext cx="487599" cy="113276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D6A9F05-BB17-D86B-28B9-AD6DB8193121}"/>
              </a:ext>
            </a:extLst>
          </p:cNvPr>
          <p:cNvSpPr txBox="1"/>
          <p:nvPr/>
        </p:nvSpPr>
        <p:spPr>
          <a:xfrm>
            <a:off x="1289734" y="3030328"/>
            <a:ext cx="406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'one’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2400" b="0" dirty="0">
              <a:solidFill>
                <a:srgbClr val="00108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B6D8A4-4C95-7A8E-AC4C-DB5B25C9B0D0}"/>
              </a:ext>
            </a:extLst>
          </p:cNvPr>
          <p:cNvSpPr txBox="1"/>
          <p:nvPr/>
        </p:nvSpPr>
        <p:spPr>
          <a:xfrm>
            <a:off x="881611" y="5198972"/>
            <a:ext cx="429655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Output: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&gt;&gt; ['one', 1]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86AB6AD-532D-712E-F1C0-A8EDE24864A6}"/>
              </a:ext>
            </a:extLst>
          </p:cNvPr>
          <p:cNvGraphicFramePr>
            <a:graphicFrameLocks noGrp="1"/>
          </p:cNvGraphicFramePr>
          <p:nvPr/>
        </p:nvGraphicFramePr>
        <p:xfrm>
          <a:off x="7727371" y="4230657"/>
          <a:ext cx="1736360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3874">
                  <a:extLst>
                    <a:ext uri="{9D8B030D-6E8A-4147-A177-3AD203B41FA5}">
                      <a16:colId xmlns:a16="http://schemas.microsoft.com/office/drawing/2014/main" val="3216357117"/>
                    </a:ext>
                  </a:extLst>
                </a:gridCol>
                <a:gridCol w="411243">
                  <a:extLst>
                    <a:ext uri="{9D8B030D-6E8A-4147-A177-3AD203B41FA5}">
                      <a16:colId xmlns:a16="http://schemas.microsoft.com/office/drawing/2014/main" val="2414768975"/>
                    </a:ext>
                  </a:extLst>
                </a:gridCol>
                <a:gridCol w="411243">
                  <a:extLst>
                    <a:ext uri="{9D8B030D-6E8A-4147-A177-3AD203B41FA5}">
                      <a16:colId xmlns:a16="http://schemas.microsoft.com/office/drawing/2014/main" val="41369439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834100"/>
                  </a:ext>
                </a:extLst>
              </a:tr>
            </a:tbl>
          </a:graphicData>
        </a:graphic>
      </p:graphicFrame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056BEF-0F48-B085-A0FC-8F165336478E}"/>
              </a:ext>
            </a:extLst>
          </p:cNvPr>
          <p:cNvSpPr/>
          <p:nvPr/>
        </p:nvSpPr>
        <p:spPr>
          <a:xfrm>
            <a:off x="909989" y="4601497"/>
            <a:ext cx="429208" cy="27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16A18F-6EE7-D630-5AAF-78AFF20CA6E9}"/>
              </a:ext>
            </a:extLst>
          </p:cNvPr>
          <p:cNvSpPr txBox="1"/>
          <p:nvPr/>
        </p:nvSpPr>
        <p:spPr>
          <a:xfrm>
            <a:off x="6705600" y="1131845"/>
            <a:ext cx="43458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Pop: removes the value at the index given as a parameter, so it removes the first value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B284764-53E1-ADE9-034F-1A33B17F117B}"/>
              </a:ext>
            </a:extLst>
          </p:cNvPr>
          <p:cNvGraphicFramePr>
            <a:graphicFrameLocks noGrp="1"/>
          </p:cNvGraphicFramePr>
          <p:nvPr/>
        </p:nvGraphicFramePr>
        <p:xfrm>
          <a:off x="9062791" y="3336825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A51E460B-1980-7AEE-46FC-1F653A6E52C0}"/>
              </a:ext>
            </a:extLst>
          </p:cNvPr>
          <p:cNvCxnSpPr>
            <a:cxnSpLocks/>
            <a:stCxn id="7" idx="3"/>
            <a:endCxn id="21" idx="3"/>
          </p:cNvCxnSpPr>
          <p:nvPr/>
        </p:nvCxnSpPr>
        <p:spPr>
          <a:xfrm flipV="1">
            <a:off x="9463731" y="3522245"/>
            <a:ext cx="914218" cy="893832"/>
          </a:xfrm>
          <a:prstGeom prst="bentConnector3">
            <a:avLst>
              <a:gd name="adj1" fmla="val 12500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3F5C7504-ED85-D06B-0EF3-B6B33DC6A92A}"/>
              </a:ext>
            </a:extLst>
          </p:cNvPr>
          <p:cNvGraphicFramePr>
            <a:graphicFrameLocks noGrp="1"/>
          </p:cNvGraphicFramePr>
          <p:nvPr/>
        </p:nvGraphicFramePr>
        <p:xfrm>
          <a:off x="7069792" y="3372218"/>
          <a:ext cx="131515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7579">
                  <a:extLst>
                    <a:ext uri="{9D8B030D-6E8A-4147-A177-3AD203B41FA5}">
                      <a16:colId xmlns:a16="http://schemas.microsoft.com/office/drawing/2014/main" val="3366851587"/>
                    </a:ext>
                  </a:extLst>
                </a:gridCol>
                <a:gridCol w="657579">
                  <a:extLst>
                    <a:ext uri="{9D8B030D-6E8A-4147-A177-3AD203B41FA5}">
                      <a16:colId xmlns:a16="http://schemas.microsoft.com/office/drawing/2014/main" val="39693677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'one'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151955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11AB84-446A-0E4E-4B6A-54831136D1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1402" y="1567389"/>
            <a:ext cx="55252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Print(list): Prints all the elements in the list (not a method)</a:t>
            </a:r>
          </a:p>
        </p:txBody>
      </p:sp>
    </p:spTree>
    <p:extLst>
      <p:ext uri="{BB962C8B-B14F-4D97-AF65-F5344CB8AC3E}">
        <p14:creationId xmlns:p14="http://schemas.microsoft.com/office/powerpoint/2010/main" val="3407285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Recap Last Class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814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Shopping List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4898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etter&#10;&#10;Description automatically generated">
            <a:extLst>
              <a:ext uri="{FF2B5EF4-FFF2-40B4-BE49-F238E27FC236}">
                <a16:creationId xmlns:a16="http://schemas.microsoft.com/office/drawing/2014/main" id="{6B7DB559-39AC-DF3E-B9D1-96972939E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149" y="770099"/>
            <a:ext cx="3972232" cy="49965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Activity: Make a shopping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6191865" cy="47512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Work in pairs to do the following:</a:t>
            </a:r>
          </a:p>
          <a:p>
            <a:pPr marL="514350" indent="-514350">
              <a:buAutoNum type="arabicPeriod"/>
            </a:pPr>
            <a:r>
              <a:rPr lang="en-US" dirty="0"/>
              <a:t>Make an empty list (the shopping list)</a:t>
            </a:r>
          </a:p>
          <a:p>
            <a:pPr marL="514350" indent="-514350">
              <a:buAutoNum type="arabicPeriod"/>
            </a:pPr>
            <a:r>
              <a:rPr lang="en-US" dirty="0"/>
              <a:t>Add 3 items to the shopping list (from user input)</a:t>
            </a:r>
          </a:p>
          <a:p>
            <a:pPr marL="514350" indent="-514350">
              <a:buAutoNum type="arabicPeriod"/>
            </a:pPr>
            <a:r>
              <a:rPr lang="en-US" dirty="0"/>
              <a:t>Print out the shopping list, and how many items are on it (using </a:t>
            </a:r>
            <a:r>
              <a:rPr lang="en-US" dirty="0" err="1"/>
              <a:t>len</a:t>
            </a:r>
            <a:r>
              <a:rPr lang="en-US" dirty="0"/>
              <a:t>)</a:t>
            </a:r>
          </a:p>
          <a:p>
            <a:pPr marL="514350" indent="-514350">
              <a:buAutoNum type="arabicPeriod"/>
            </a:pPr>
            <a:r>
              <a:rPr lang="en-US" dirty="0"/>
              <a:t>Move the last item to the front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/>
              <a:t>Print out the shopping list again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/>
              <a:t>Assert that the list’s length is still 3</a:t>
            </a:r>
          </a:p>
        </p:txBody>
      </p:sp>
    </p:spTree>
    <p:extLst>
      <p:ext uri="{BB962C8B-B14F-4D97-AF65-F5344CB8AC3E}">
        <p14:creationId xmlns:p14="http://schemas.microsoft.com/office/powerpoint/2010/main" val="6823751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8D3A-F22E-FB40-38A6-41C7DA8F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+ Closing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C87A2-9B4F-8E0F-488B-67EA29EEC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have a bit at the end that recaps the lesson</a:t>
            </a:r>
            <a:br>
              <a:rPr lang="en-US" dirty="0"/>
            </a:br>
            <a:r>
              <a:rPr lang="en-US" dirty="0"/>
              <a:t>It’s useful for students when they review</a:t>
            </a:r>
          </a:p>
        </p:txBody>
      </p:sp>
    </p:spTree>
    <p:extLst>
      <p:ext uri="{BB962C8B-B14F-4D97-AF65-F5344CB8AC3E}">
        <p14:creationId xmlns:p14="http://schemas.microsoft.com/office/powerpoint/2010/main" val="14225646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1350-C1B3-F217-6295-57DEC321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39254-DF53-EACF-61A1-5D3B1B051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2166"/>
            <a:ext cx="10515600" cy="4791485"/>
          </a:xfrm>
        </p:spPr>
        <p:txBody>
          <a:bodyPr>
            <a:normAutofit/>
          </a:bodyPr>
          <a:lstStyle/>
          <a:p>
            <a:r>
              <a:rPr lang="en-US" dirty="0"/>
              <a:t>Why are sequence data types important?</a:t>
            </a:r>
          </a:p>
          <a:p>
            <a:pPr lvl="1"/>
            <a:r>
              <a:rPr lang="en-US" dirty="0"/>
              <a:t>To store information when you don’t know how much will be needed</a:t>
            </a:r>
          </a:p>
          <a:p>
            <a:r>
              <a:rPr lang="en-US" dirty="0"/>
              <a:t>Strings, Tuples, and Lists </a:t>
            </a:r>
          </a:p>
          <a:p>
            <a:pPr lvl="1"/>
            <a:r>
              <a:rPr lang="en-US" dirty="0"/>
              <a:t>All are sequence data types</a:t>
            </a:r>
          </a:p>
          <a:p>
            <a:pPr lvl="1"/>
            <a:r>
              <a:rPr lang="en-US" dirty="0"/>
              <a:t>Tuples and Lists can store any data type</a:t>
            </a:r>
          </a:p>
          <a:p>
            <a:pPr lvl="1"/>
            <a:r>
              <a:rPr lang="en-US" dirty="0"/>
              <a:t>Lists can have their contents modified, but Strings and Tuples can’t</a:t>
            </a:r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Called on an instance of a data type</a:t>
            </a:r>
          </a:p>
          <a:p>
            <a:pPr lvl="1"/>
            <a:r>
              <a:rPr lang="en-US" dirty="0"/>
              <a:t>Lists have methods for adding and removing values</a:t>
            </a:r>
          </a:p>
          <a:p>
            <a:r>
              <a:rPr lang="en-US" dirty="0"/>
              <a:t>Created a shopping list program</a:t>
            </a:r>
          </a:p>
        </p:txBody>
      </p:sp>
    </p:spTree>
    <p:extLst>
      <p:ext uri="{BB962C8B-B14F-4D97-AF65-F5344CB8AC3E}">
        <p14:creationId xmlns:p14="http://schemas.microsoft.com/office/powerpoint/2010/main" val="30392102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BC96C-E272-3F4B-DF1D-75076EC81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Announcements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FFE3-95DD-19F6-DAEC-297F0215C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Participation 2 Due Thursday</a:t>
            </a:r>
          </a:p>
          <a:p>
            <a:pPr lvl="1"/>
            <a:r>
              <a:rPr lang="en-US" dirty="0"/>
              <a:t>This is the </a:t>
            </a:r>
            <a:r>
              <a:rPr lang="en-US" dirty="0" err="1"/>
              <a:t>Zybooks</a:t>
            </a:r>
            <a:endParaRPr lang="en-US" dirty="0"/>
          </a:p>
          <a:p>
            <a:r>
              <a:rPr lang="en-US" dirty="0"/>
              <a:t>Quiz 3 Due Thursday</a:t>
            </a:r>
          </a:p>
          <a:p>
            <a:r>
              <a:rPr lang="en-US" dirty="0"/>
              <a:t>HW1 Due Wednesday</a:t>
            </a:r>
          </a:p>
          <a:p>
            <a:r>
              <a:rPr lang="en-US" dirty="0"/>
              <a:t>Lab Friday</a:t>
            </a:r>
          </a:p>
        </p:txBody>
      </p:sp>
      <p:pic>
        <p:nvPicPr>
          <p:cNvPr id="5" name="Picture 4" descr="A picture containing typewriter">
            <a:extLst>
              <a:ext uri="{FF2B5EF4-FFF2-40B4-BE49-F238E27FC236}">
                <a16:creationId xmlns:a16="http://schemas.microsoft.com/office/drawing/2014/main" id="{5DE576BF-BE5C-2BB4-E250-53E9BD7D6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" r="16588" b="-1"/>
          <a:stretch/>
        </p:blipFill>
        <p:spPr>
          <a:xfrm>
            <a:off x="6172200" y="1825625"/>
            <a:ext cx="51816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72279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Last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073877" cy="4351338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Booleans</a:t>
            </a:r>
          </a:p>
          <a:p>
            <a:pPr lvl="1"/>
            <a:r>
              <a:rPr lang="en-US" sz="2800" dirty="0"/>
              <a:t>True or False only</a:t>
            </a:r>
          </a:p>
          <a:p>
            <a:pPr lvl="1"/>
            <a:r>
              <a:rPr lang="en-US" sz="2800" dirty="0"/>
              <a:t>From comparisons: </a:t>
            </a:r>
            <a:r>
              <a:rPr lang="en-US" sz="2400" dirty="0"/>
              <a:t>==, !=, &gt;, &lt;, &gt;=, &lt;=</a:t>
            </a:r>
            <a:endParaRPr lang="en-US" sz="3200" dirty="0"/>
          </a:p>
          <a:p>
            <a:pPr lvl="1"/>
            <a:r>
              <a:rPr lang="en-US" sz="2800" dirty="0"/>
              <a:t>And/Or: Boolean Operators</a:t>
            </a:r>
          </a:p>
          <a:p>
            <a:pPr lvl="1"/>
            <a:r>
              <a:rPr lang="en-US" sz="2800" dirty="0"/>
              <a:t>Truthy and </a:t>
            </a:r>
            <a:r>
              <a:rPr lang="en-US" sz="2800" dirty="0" err="1"/>
              <a:t>Falsy</a:t>
            </a:r>
            <a:r>
              <a:rPr lang="en-US" sz="2800" dirty="0"/>
              <a:t> values</a:t>
            </a:r>
          </a:p>
          <a:p>
            <a:r>
              <a:rPr lang="en-US" sz="3200" dirty="0"/>
              <a:t>Assert</a:t>
            </a:r>
          </a:p>
          <a:p>
            <a:pPr lvl="1"/>
            <a:r>
              <a:rPr lang="en-US" sz="2800" dirty="0"/>
              <a:t>Causes an error if the value is not True</a:t>
            </a:r>
          </a:p>
          <a:p>
            <a:r>
              <a:rPr lang="en-US" sz="3200" dirty="0"/>
              <a:t>Built in functions</a:t>
            </a:r>
          </a:p>
          <a:p>
            <a:pPr lvl="1"/>
            <a:r>
              <a:rPr lang="en-US" sz="2800" dirty="0"/>
              <a:t>Max, Min, Abs, Round, Len</a:t>
            </a:r>
          </a:p>
        </p:txBody>
      </p:sp>
      <p:pic>
        <p:nvPicPr>
          <p:cNvPr id="5" name="Picture 4" descr="A person holding a light bulb">
            <a:extLst>
              <a:ext uri="{FF2B5EF4-FFF2-40B4-BE49-F238E27FC236}">
                <a16:creationId xmlns:a16="http://schemas.microsoft.com/office/drawing/2014/main" id="{1B6E4684-8CB7-E955-B0C6-4E8619215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65" y="552450"/>
            <a:ext cx="4499609" cy="5624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66474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995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 Problem: storing unknown amounts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9373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Data types we know</a:t>
            </a:r>
          </a:p>
          <a:p>
            <a:r>
              <a:rPr lang="en-US" sz="3200" dirty="0"/>
              <a:t>Int</a:t>
            </a:r>
          </a:p>
          <a:p>
            <a:r>
              <a:rPr lang="en-US" sz="3200" dirty="0"/>
              <a:t>Str</a:t>
            </a:r>
          </a:p>
          <a:p>
            <a:r>
              <a:rPr lang="en-US" sz="3200" dirty="0"/>
              <a:t>Float</a:t>
            </a:r>
          </a:p>
          <a:p>
            <a:r>
              <a:rPr lang="en-US" sz="3200" dirty="0"/>
              <a:t>Bool</a:t>
            </a:r>
          </a:p>
          <a:p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D0570F-E121-90DE-DD91-BA9E1482B6CA}"/>
              </a:ext>
            </a:extLst>
          </p:cNvPr>
          <p:cNvSpPr txBox="1"/>
          <p:nvPr/>
        </p:nvSpPr>
        <p:spPr>
          <a:xfrm>
            <a:off x="3500285" y="1776003"/>
            <a:ext cx="82885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Imagine that we want to store information on a person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1FA253-5277-1B5D-56A2-2C743748130C}"/>
              </a:ext>
            </a:extLst>
          </p:cNvPr>
          <p:cNvSpPr txBox="1"/>
          <p:nvPr/>
        </p:nvSpPr>
        <p:spPr>
          <a:xfrm>
            <a:off x="4965290" y="2297163"/>
            <a:ext cx="470513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person1_name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'Mia'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person1_age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person1_height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5.2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person1_weight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89</a:t>
            </a:r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2635B1-6F9E-F094-ADCC-FF68D9C84966}"/>
              </a:ext>
            </a:extLst>
          </p:cNvPr>
          <p:cNvSpPr txBox="1"/>
          <p:nvPr/>
        </p:nvSpPr>
        <p:spPr>
          <a:xfrm>
            <a:off x="3173560" y="4755236"/>
            <a:ext cx="82885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What if we want to store 1000 people? 1000 names, ages and more? That’s not manageable.</a:t>
            </a:r>
          </a:p>
        </p:txBody>
      </p:sp>
    </p:spTree>
    <p:extLst>
      <p:ext uri="{BB962C8B-B14F-4D97-AF65-F5344CB8AC3E}">
        <p14:creationId xmlns:p14="http://schemas.microsoft.com/office/powerpoint/2010/main" val="2251875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22B4-B2F0-2AB6-464D-C52FE56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8493" y="1333501"/>
            <a:ext cx="3556000" cy="1819275"/>
          </a:xfrm>
        </p:spPr>
        <p:txBody>
          <a:bodyPr>
            <a:normAutofit/>
          </a:bodyPr>
          <a:lstStyle/>
          <a:p>
            <a:r>
              <a:rPr lang="en-US" dirty="0"/>
              <a:t>Sequence Type</a:t>
            </a:r>
          </a:p>
        </p:txBody>
      </p:sp>
      <p:pic>
        <p:nvPicPr>
          <p:cNvPr id="7" name="Picture 6" descr="A sign on a brick wall">
            <a:extLst>
              <a:ext uri="{FF2B5EF4-FFF2-40B4-BE49-F238E27FC236}">
                <a16:creationId xmlns:a16="http://schemas.microsoft.com/office/drawing/2014/main" id="{81ECAEE5-C469-8E1A-50E9-D029A8A39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1333501"/>
            <a:ext cx="6651268" cy="44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673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5F9A-0FFE-B735-C876-23AE372F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Solution: Sequence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CA83-DA75-A176-9F03-4BB353014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 Sequence Data type is designed to store many pieces of data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Some built into python are</a:t>
            </a:r>
          </a:p>
          <a:p>
            <a:r>
              <a:rPr lang="en-US" sz="3200" dirty="0"/>
              <a:t>Str</a:t>
            </a:r>
          </a:p>
          <a:p>
            <a:r>
              <a:rPr lang="en-US" sz="3200" dirty="0"/>
              <a:t>Tuple</a:t>
            </a:r>
          </a:p>
          <a:p>
            <a:r>
              <a:rPr lang="en-US" sz="3200" dirty="0"/>
              <a:t>List</a:t>
            </a:r>
          </a:p>
        </p:txBody>
      </p:sp>
    </p:spTree>
    <p:extLst>
      <p:ext uri="{BB962C8B-B14F-4D97-AF65-F5344CB8AC3E}">
        <p14:creationId xmlns:p14="http://schemas.microsoft.com/office/powerpoint/2010/main" val="1301416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ICS 110 Template" id="{A7A7B023-BDF6-4FC7-AEBA-36D5EF15928B}" vid="{0F5DD3FB-D0D3-415E-B80C-A8C16A6C2F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CICS 110 Template</Template>
  <TotalTime>1581</TotalTime>
  <Words>1872</Words>
  <Application>Microsoft Office PowerPoint</Application>
  <PresentationFormat>Widescreen</PresentationFormat>
  <Paragraphs>480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Calibri Light</vt:lpstr>
      <vt:lpstr>Consolas</vt:lpstr>
      <vt:lpstr>Office Theme</vt:lpstr>
      <vt:lpstr>Sequence Data Types:  Strings, Tuples, and Lists</vt:lpstr>
      <vt:lpstr>Announcement Slide</vt:lpstr>
      <vt:lpstr>Learning Goals Slide</vt:lpstr>
      <vt:lpstr>Recap Last Class</vt:lpstr>
      <vt:lpstr>Last time</vt:lpstr>
      <vt:lpstr>Problem</vt:lpstr>
      <vt:lpstr>A Problem: storing unknown amounts of data</vt:lpstr>
      <vt:lpstr>Sequence Type</vt:lpstr>
      <vt:lpstr>Solution: Sequence Data Types</vt:lpstr>
      <vt:lpstr>String</vt:lpstr>
      <vt:lpstr>Strings</vt:lpstr>
      <vt:lpstr>Strings</vt:lpstr>
      <vt:lpstr>Strings</vt:lpstr>
      <vt:lpstr>Strings</vt:lpstr>
      <vt:lpstr>Tuple</vt:lpstr>
      <vt:lpstr>Unified Descriptions</vt:lpstr>
      <vt:lpstr>Tuples </vt:lpstr>
      <vt:lpstr>Tuples </vt:lpstr>
      <vt:lpstr>Tuples </vt:lpstr>
      <vt:lpstr>Tuples </vt:lpstr>
      <vt:lpstr>Tuples </vt:lpstr>
      <vt:lpstr>Tuples </vt:lpstr>
      <vt:lpstr>List</vt:lpstr>
      <vt:lpstr>Lists</vt:lpstr>
      <vt:lpstr>Lists</vt:lpstr>
      <vt:lpstr>Lists</vt:lpstr>
      <vt:lpstr>Lists</vt:lpstr>
      <vt:lpstr>Lists</vt:lpstr>
      <vt:lpstr>Lists</vt:lpstr>
      <vt:lpstr>Lists</vt:lpstr>
      <vt:lpstr>Recap</vt:lpstr>
      <vt:lpstr>List Methods</vt:lpstr>
      <vt:lpstr>Methods</vt:lpstr>
      <vt:lpstr>Methods</vt:lpstr>
      <vt:lpstr>Methods</vt:lpstr>
      <vt:lpstr>Methods</vt:lpstr>
      <vt:lpstr>Methods</vt:lpstr>
      <vt:lpstr>Methods</vt:lpstr>
      <vt:lpstr>Methods</vt:lpstr>
      <vt:lpstr>Shopping List</vt:lpstr>
      <vt:lpstr>Activity: Make a shopping list</vt:lpstr>
      <vt:lpstr>Recap + Closing</vt:lpstr>
      <vt:lpstr>What did we learn?</vt:lpstr>
      <vt:lpstr>Announcements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for a CICS 110 Lecture</dc:title>
  <dc:creator>kobi</dc:creator>
  <cp:lastModifiedBy>kobi</cp:lastModifiedBy>
  <cp:revision>12</cp:revision>
  <dcterms:created xsi:type="dcterms:W3CDTF">2023-01-24T03:07:34Z</dcterms:created>
  <dcterms:modified xsi:type="dcterms:W3CDTF">2023-02-21T07:08:38Z</dcterms:modified>
</cp:coreProperties>
</file>

<file path=docProps/thumbnail.jpeg>
</file>